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923" r:id="rId1"/>
    <p:sldMasterId id="2147483911" r:id="rId2"/>
  </p:sldMasterIdLst>
  <p:notesMasterIdLst>
    <p:notesMasterId r:id="rId50"/>
  </p:notesMasterIdLst>
  <p:handoutMasterIdLst>
    <p:handoutMasterId r:id="rId51"/>
  </p:handoutMasterIdLst>
  <p:sldIdLst>
    <p:sldId id="301" r:id="rId3"/>
    <p:sldId id="284" r:id="rId4"/>
    <p:sldId id="341" r:id="rId5"/>
    <p:sldId id="305" r:id="rId6"/>
    <p:sldId id="342" r:id="rId7"/>
    <p:sldId id="306"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02" r:id="rId23"/>
    <p:sldId id="324" r:id="rId24"/>
    <p:sldId id="325" r:id="rId25"/>
    <p:sldId id="326" r:id="rId26"/>
    <p:sldId id="327" r:id="rId27"/>
    <p:sldId id="328" r:id="rId28"/>
    <p:sldId id="329" r:id="rId29"/>
    <p:sldId id="330" r:id="rId30"/>
    <p:sldId id="307" r:id="rId31"/>
    <p:sldId id="308" r:id="rId32"/>
    <p:sldId id="288" r:id="rId33"/>
    <p:sldId id="331" r:id="rId34"/>
    <p:sldId id="332" r:id="rId35"/>
    <p:sldId id="333" r:id="rId36"/>
    <p:sldId id="334" r:id="rId37"/>
    <p:sldId id="335" r:id="rId38"/>
    <p:sldId id="309" r:id="rId39"/>
    <p:sldId id="336" r:id="rId40"/>
    <p:sldId id="337" r:id="rId41"/>
    <p:sldId id="338" r:id="rId42"/>
    <p:sldId id="343" r:id="rId43"/>
    <p:sldId id="344" r:id="rId44"/>
    <p:sldId id="345" r:id="rId45"/>
    <p:sldId id="339" r:id="rId46"/>
    <p:sldId id="340" r:id="rId47"/>
    <p:sldId id="303" r:id="rId48"/>
    <p:sldId id="295" r:id="rId49"/>
  </p:sldIdLst>
  <p:sldSz cx="17340263" cy="9753600"/>
  <p:notesSz cx="6858000" cy="9144000"/>
  <p:defaultTextStyle>
    <a:defPPr>
      <a:defRPr lang="en-US"/>
    </a:defPPr>
    <a:lvl1pPr algn="l" defTabSz="584200" rtl="0" eaLnBrk="0" fontAlgn="base" hangingPunct="0">
      <a:spcBef>
        <a:spcPct val="0"/>
      </a:spcBef>
      <a:spcAft>
        <a:spcPct val="0"/>
      </a:spcAft>
      <a:defRPr sz="3600" kern="1200">
        <a:solidFill>
          <a:srgbClr val="000000"/>
        </a:solidFill>
        <a:latin typeface="Helvetica Light" charset="0"/>
        <a:ea typeface="ヒラギノ角ゴ Pro W3" charset="-128"/>
        <a:cs typeface="+mn-cs"/>
        <a:sym typeface="Helvetica Light" charset="0"/>
      </a:defRPr>
    </a:lvl1pPr>
    <a:lvl2pPr marL="228600" indent="228600" algn="l" defTabSz="584200" rtl="0" eaLnBrk="0" fontAlgn="base" hangingPunct="0">
      <a:spcBef>
        <a:spcPct val="0"/>
      </a:spcBef>
      <a:spcAft>
        <a:spcPct val="0"/>
      </a:spcAft>
      <a:defRPr sz="3600" kern="1200">
        <a:solidFill>
          <a:srgbClr val="000000"/>
        </a:solidFill>
        <a:latin typeface="Helvetica Light" charset="0"/>
        <a:ea typeface="ヒラギノ角ゴ Pro W3" charset="-128"/>
        <a:cs typeface="+mn-cs"/>
        <a:sym typeface="Helvetica Light" charset="0"/>
      </a:defRPr>
    </a:lvl2pPr>
    <a:lvl3pPr marL="457200" indent="457200" algn="l" defTabSz="584200" rtl="0" eaLnBrk="0" fontAlgn="base" hangingPunct="0">
      <a:spcBef>
        <a:spcPct val="0"/>
      </a:spcBef>
      <a:spcAft>
        <a:spcPct val="0"/>
      </a:spcAft>
      <a:defRPr sz="3600" kern="1200">
        <a:solidFill>
          <a:srgbClr val="000000"/>
        </a:solidFill>
        <a:latin typeface="Helvetica Light" charset="0"/>
        <a:ea typeface="ヒラギノ角ゴ Pro W3" charset="-128"/>
        <a:cs typeface="+mn-cs"/>
        <a:sym typeface="Helvetica Light" charset="0"/>
      </a:defRPr>
    </a:lvl3pPr>
    <a:lvl4pPr marL="685800" indent="685800" algn="l" defTabSz="584200" rtl="0" eaLnBrk="0" fontAlgn="base" hangingPunct="0">
      <a:spcBef>
        <a:spcPct val="0"/>
      </a:spcBef>
      <a:spcAft>
        <a:spcPct val="0"/>
      </a:spcAft>
      <a:defRPr sz="3600" kern="1200">
        <a:solidFill>
          <a:srgbClr val="000000"/>
        </a:solidFill>
        <a:latin typeface="Helvetica Light" charset="0"/>
        <a:ea typeface="ヒラギノ角ゴ Pro W3" charset="-128"/>
        <a:cs typeface="+mn-cs"/>
        <a:sym typeface="Helvetica Light" charset="0"/>
      </a:defRPr>
    </a:lvl4pPr>
    <a:lvl5pPr marL="914400" indent="914400" algn="l" defTabSz="584200" rtl="0" eaLnBrk="0" fontAlgn="base" hangingPunct="0">
      <a:spcBef>
        <a:spcPct val="0"/>
      </a:spcBef>
      <a:spcAft>
        <a:spcPct val="0"/>
      </a:spcAft>
      <a:defRPr sz="3600" kern="1200">
        <a:solidFill>
          <a:srgbClr val="000000"/>
        </a:solidFill>
        <a:latin typeface="Helvetica Light" charset="0"/>
        <a:ea typeface="ヒラギノ角ゴ Pro W3" charset="-128"/>
        <a:cs typeface="+mn-cs"/>
        <a:sym typeface="Helvetica Light" charset="0"/>
      </a:defRPr>
    </a:lvl5pPr>
    <a:lvl6pPr marL="2286000" algn="l" defTabSz="914400" rtl="0" eaLnBrk="1" latinLnBrk="0" hangingPunct="1">
      <a:defRPr sz="3600" kern="1200">
        <a:solidFill>
          <a:srgbClr val="000000"/>
        </a:solidFill>
        <a:latin typeface="Helvetica Light" charset="0"/>
        <a:ea typeface="ヒラギノ角ゴ Pro W3" charset="-128"/>
        <a:cs typeface="+mn-cs"/>
        <a:sym typeface="Helvetica Light" charset="0"/>
      </a:defRPr>
    </a:lvl6pPr>
    <a:lvl7pPr marL="2743200" algn="l" defTabSz="914400" rtl="0" eaLnBrk="1" latinLnBrk="0" hangingPunct="1">
      <a:defRPr sz="3600" kern="1200">
        <a:solidFill>
          <a:srgbClr val="000000"/>
        </a:solidFill>
        <a:latin typeface="Helvetica Light" charset="0"/>
        <a:ea typeface="ヒラギノ角ゴ Pro W3" charset="-128"/>
        <a:cs typeface="+mn-cs"/>
        <a:sym typeface="Helvetica Light" charset="0"/>
      </a:defRPr>
    </a:lvl7pPr>
    <a:lvl8pPr marL="3200400" algn="l" defTabSz="914400" rtl="0" eaLnBrk="1" latinLnBrk="0" hangingPunct="1">
      <a:defRPr sz="3600" kern="1200">
        <a:solidFill>
          <a:srgbClr val="000000"/>
        </a:solidFill>
        <a:latin typeface="Helvetica Light" charset="0"/>
        <a:ea typeface="ヒラギノ角ゴ Pro W3" charset="-128"/>
        <a:cs typeface="+mn-cs"/>
        <a:sym typeface="Helvetica Light" charset="0"/>
      </a:defRPr>
    </a:lvl8pPr>
    <a:lvl9pPr marL="3657600" algn="l" defTabSz="914400" rtl="0" eaLnBrk="1" latinLnBrk="0" hangingPunct="1">
      <a:defRPr sz="3600" kern="1200">
        <a:solidFill>
          <a:srgbClr val="000000"/>
        </a:solidFill>
        <a:latin typeface="Helvetica Light" charset="0"/>
        <a:ea typeface="ヒラギノ角ゴ Pro W3" charset="-128"/>
        <a:cs typeface="+mn-cs"/>
        <a:sym typeface="Helvetica Light" charset="0"/>
      </a:defRPr>
    </a:lvl9pPr>
  </p:defaultTextStyle>
  <p:extLst>
    <p:ext uri="{521415D9-36F7-43E2-AB2F-B90AF26B5E84}">
      <p14:sectionLst xmlns:p14="http://schemas.microsoft.com/office/powerpoint/2010/main">
        <p14:section name="Default Section" id="{ABF7DA19-1E4C-40B9-AFB6-7B5F05333D3B}">
          <p14:sldIdLst>
            <p14:sldId id="301"/>
            <p14:sldId id="284"/>
            <p14:sldId id="341"/>
            <p14:sldId id="305"/>
            <p14:sldId id="342"/>
            <p14:sldId id="306"/>
          </p14:sldIdLst>
        </p14:section>
        <p14:section name="Untitled Section" id="{B59F9D12-2FF4-491F-A7F3-4140FAA65711}">
          <p14:sldIdLst>
            <p14:sldId id="310"/>
            <p14:sldId id="311"/>
            <p14:sldId id="312"/>
            <p14:sldId id="313"/>
            <p14:sldId id="314"/>
            <p14:sldId id="315"/>
            <p14:sldId id="316"/>
            <p14:sldId id="317"/>
            <p14:sldId id="318"/>
            <p14:sldId id="319"/>
            <p14:sldId id="320"/>
            <p14:sldId id="321"/>
            <p14:sldId id="322"/>
            <p14:sldId id="323"/>
            <p14:sldId id="302"/>
            <p14:sldId id="324"/>
            <p14:sldId id="325"/>
            <p14:sldId id="326"/>
            <p14:sldId id="327"/>
            <p14:sldId id="328"/>
            <p14:sldId id="329"/>
            <p14:sldId id="330"/>
            <p14:sldId id="307"/>
            <p14:sldId id="308"/>
            <p14:sldId id="288"/>
            <p14:sldId id="331"/>
            <p14:sldId id="332"/>
            <p14:sldId id="333"/>
            <p14:sldId id="334"/>
            <p14:sldId id="335"/>
            <p14:sldId id="309"/>
            <p14:sldId id="336"/>
            <p14:sldId id="337"/>
            <p14:sldId id="338"/>
            <p14:sldId id="343"/>
            <p14:sldId id="344"/>
            <p14:sldId id="345"/>
            <p14:sldId id="339"/>
            <p14:sldId id="340"/>
            <p14:sldId id="303"/>
            <p14:sldId id="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DFDFD"/>
    <a:srgbClr val="FFFFFF"/>
    <a:srgbClr val="66CCFF"/>
    <a:srgbClr val="99CCFF"/>
    <a:srgbClr val="B2B2B2"/>
    <a:srgbClr val="556292"/>
    <a:srgbClr val="0099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41" autoAdjust="0"/>
    <p:restoredTop sz="86377"/>
  </p:normalViewPr>
  <p:slideViewPr>
    <p:cSldViewPr>
      <p:cViewPr varScale="1">
        <p:scale>
          <a:sx n="82" d="100"/>
          <a:sy n="82" d="100"/>
        </p:scale>
        <p:origin x="468" y="11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35" d="100"/>
          <a:sy n="135" d="100"/>
        </p:scale>
        <p:origin x="255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74A3667-4F37-1F4C-B182-60808DBF1F99}" type="datetimeFigureOut">
              <a:rPr lang="en-US"/>
              <a:pPr>
                <a:defRPr/>
              </a:pPr>
              <a:t>5/29/2018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908C192C-A9C4-304E-8951-94F4AA4E84F7}" type="slidenum">
              <a:rPr lang="en-US"/>
              <a:pPr>
                <a:defRPr/>
              </a:pPr>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Rot="1" noChangeAspect="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p>
      <p:sp>
        <p:nvSpPr>
          <p:cNvPr id="2" name="Rectangle 2"/>
          <p:cNvSpPr>
            <a:spLocks noGrp="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509753175"/>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ヒラギノ角ゴ Pro W3" charset="0"/>
        <a:cs typeface="Avenir" charset="0"/>
        <a:sym typeface="Avenir"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1681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9979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2609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845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984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2780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3667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601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2638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5053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3005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6758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821531" y="5638800"/>
            <a:ext cx="10109429" cy="2514600"/>
          </a:xfrm>
          <a:prstGeom prst="rect">
            <a:avLst/>
          </a:prstGeom>
        </p:spPr>
        <p:txBody>
          <a:bodyPr anchor="b"/>
          <a:lstStyle>
            <a:lvl1pPr algn="l">
              <a:lnSpc>
                <a:spcPct val="80000"/>
              </a:lnSpc>
              <a:defRPr sz="6000" b="0" i="0" baseline="0">
                <a:solidFill>
                  <a:schemeClr val="accent1"/>
                </a:solidFill>
                <a:latin typeface="Arial" charset="0"/>
                <a:ea typeface="Arial" charset="0"/>
                <a:cs typeface="Arial" charset="0"/>
              </a:defRPr>
            </a:lvl1pPr>
          </a:lstStyle>
          <a:p>
            <a:r>
              <a:rPr lang="en-US" dirty="0"/>
              <a:t>Title Line 1</a:t>
            </a:r>
            <a:br>
              <a:rPr lang="en-US" dirty="0"/>
            </a:br>
            <a:r>
              <a:rPr lang="en-US" dirty="0"/>
              <a:t>Title Line 2</a:t>
            </a:r>
            <a:br>
              <a:rPr lang="en-US" dirty="0"/>
            </a:br>
            <a:r>
              <a:rPr lang="en-US" dirty="0"/>
              <a:t>Title Line 3</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151506" y="723900"/>
            <a:ext cx="14935655" cy="1447800"/>
          </a:xfrm>
          <a:prstGeom prst="rect">
            <a:avLst/>
          </a:prstGeom>
        </p:spPr>
        <p:txBody>
          <a:bodyPr anchor="ctr"/>
          <a:lstStyle>
            <a:lvl1pPr>
              <a:defRPr sz="4800" b="0">
                <a:solidFill>
                  <a:schemeClr val="accent1"/>
                </a:solidFill>
                <a:latin typeface="Arial" charset="0"/>
                <a:ea typeface="Arial" charset="0"/>
                <a:cs typeface="Arial" charset="0"/>
              </a:defRPr>
            </a:lvl1pPr>
          </a:lstStyle>
          <a:p>
            <a:r>
              <a:rPr lang="en-US" dirty="0"/>
              <a:t>Title line 1</a:t>
            </a:r>
            <a:br>
              <a:rPr lang="en-US" dirty="0"/>
            </a:br>
            <a:r>
              <a:rPr lang="en-US" dirty="0"/>
              <a:t>Title line 2</a:t>
            </a:r>
          </a:p>
        </p:txBody>
      </p:sp>
      <p:sp>
        <p:nvSpPr>
          <p:cNvPr id="8" name="Content Placeholder 2"/>
          <p:cNvSpPr>
            <a:spLocks noGrp="1"/>
          </p:cNvSpPr>
          <p:nvPr>
            <p:ph idx="1"/>
          </p:nvPr>
        </p:nvSpPr>
        <p:spPr>
          <a:xfrm>
            <a:off x="1151505" y="2590800"/>
            <a:ext cx="14935655" cy="5486400"/>
          </a:xfrm>
          <a:prstGeom prst="rect">
            <a:avLst/>
          </a:prstGeom>
        </p:spPr>
        <p:txBody>
          <a:bodyPr/>
          <a:lstStyle>
            <a:lvl1pPr marL="0" indent="0">
              <a:lnSpc>
                <a:spcPct val="110000"/>
              </a:lnSpc>
              <a:spcBef>
                <a:spcPts val="2300"/>
              </a:spcBef>
              <a:buClr>
                <a:schemeClr val="accent3"/>
              </a:buClr>
              <a:buFontTx/>
              <a:buNone/>
              <a:defRPr lang="en-US" dirty="0" smtClean="0"/>
            </a:lvl1pPr>
            <a:lvl2pPr marL="594360" indent="-228600">
              <a:spcBef>
                <a:spcPts val="500"/>
              </a:spcBef>
              <a:buClr>
                <a:schemeClr val="tx1"/>
              </a:buClr>
              <a:buFont typeface="Arial" charset="0"/>
              <a:buChar char="•"/>
              <a:defRPr/>
            </a:lvl2pPr>
            <a:lvl3pPr marL="1143000" indent="-228600">
              <a:spcBef>
                <a:spcPts val="500"/>
              </a:spcBef>
              <a:buClr>
                <a:schemeClr val="tx1"/>
              </a:buClr>
              <a:buFont typeface="Wingdings" charset="2"/>
              <a:buChar char="§"/>
              <a:defRPr/>
            </a:lvl3pPr>
            <a:lvl4pPr marL="1600200" indent="-228600">
              <a:spcBef>
                <a:spcPts val="500"/>
              </a:spcBef>
              <a:buClr>
                <a:schemeClr val="tx1"/>
              </a:buClr>
              <a:buFont typeface="Arial" charset="0"/>
              <a:buChar char="•"/>
              <a:defRPr/>
            </a:lvl4pPr>
            <a:lvl5pPr marL="2057400" indent="-228600">
              <a:spcBef>
                <a:spcPts val="500"/>
              </a:spcBef>
              <a:buClr>
                <a:schemeClr val="tx1"/>
              </a:buClr>
              <a:buFont typeface="Arial" charset="0"/>
              <a:buChar char="•"/>
              <a:defRPr/>
            </a:lvl5pPr>
          </a:lstStyle>
          <a:p>
            <a:pPr lvl="0"/>
            <a:r>
              <a:rPr lang="en-US" dirty="0"/>
              <a:t>Click to edit Master text</a:t>
            </a:r>
          </a:p>
        </p:txBody>
      </p:sp>
      <p:sp>
        <p:nvSpPr>
          <p:cNvPr id="2" name="Slide Number Placeholder 1"/>
          <p:cNvSpPr>
            <a:spLocks noGrp="1"/>
          </p:cNvSpPr>
          <p:nvPr>
            <p:ph type="sldNum" sz="quarter" idx="10"/>
          </p:nvPr>
        </p:nvSpPr>
        <p:spPr>
          <a:xfrm>
            <a:off x="0" y="8915400"/>
            <a:ext cx="1150938" cy="457200"/>
          </a:xfrm>
          <a:prstGeom prst="rect">
            <a:avLst/>
          </a:prstGeom>
        </p:spPr>
        <p:txBody>
          <a:bodyPr anchor="b"/>
          <a:lstStyle>
            <a:lvl1pPr algn="ctr">
              <a:defRPr sz="1800" b="0" i="0">
                <a:solidFill>
                  <a:schemeClr val="accent2"/>
                </a:solidFill>
                <a:latin typeface="Arial" charset="0"/>
                <a:ea typeface="Arial" charset="0"/>
                <a:cs typeface="Arial" charset="0"/>
              </a:defRPr>
            </a:lvl1pPr>
          </a:lstStyle>
          <a:p>
            <a:fld id="{B82C71E4-DB42-D249-AEAE-D55A62BD33D4}" type="slidenum">
              <a:rPr lang="en-US" smtClean="0"/>
              <a:pPr/>
              <a:t>‹#›</a:t>
            </a:fld>
            <a:endParaRPr lang="en-US" dirty="0"/>
          </a:p>
        </p:txBody>
      </p:sp>
    </p:spTree>
    <p:extLst>
      <p:ext uri="{BB962C8B-B14F-4D97-AF65-F5344CB8AC3E}">
        <p14:creationId xmlns:p14="http://schemas.microsoft.com/office/powerpoint/2010/main" val="1029356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1151502" y="2590806"/>
            <a:ext cx="14935656" cy="5486399"/>
          </a:xfrm>
          <a:prstGeom prst="rect">
            <a:avLst/>
          </a:prstGeom>
        </p:spPr>
        <p:txBody>
          <a:bodyPr lIns="457200" rIns="548640" anchor="ctr"/>
          <a:lstStyle>
            <a:lvl1pPr marL="365760" indent="-365760">
              <a:lnSpc>
                <a:spcPct val="110000"/>
              </a:lnSpc>
              <a:spcBef>
                <a:spcPts val="2300"/>
              </a:spcBef>
              <a:buClr>
                <a:schemeClr val="accent3"/>
              </a:buClr>
              <a:buSzPct val="90000"/>
              <a:buFontTx/>
              <a:buBlip>
                <a:blip r:embed="rId2"/>
              </a:buBlip>
              <a:defRPr/>
            </a:lvl1pPr>
            <a:lvl2pPr marL="868680" indent="-228600">
              <a:lnSpc>
                <a:spcPct val="110000"/>
              </a:lnSpc>
              <a:spcBef>
                <a:spcPts val="1100"/>
              </a:spcBef>
              <a:buClr>
                <a:schemeClr val="accent6"/>
              </a:buClr>
              <a:buSzPct val="130000"/>
              <a:buFont typeface="Arial" charset="0"/>
              <a:buChar char="•"/>
              <a:defRPr/>
            </a:lvl2pPr>
            <a:lvl3pPr marL="1325880" indent="-228600">
              <a:lnSpc>
                <a:spcPct val="110000"/>
              </a:lnSpc>
              <a:spcBef>
                <a:spcPts val="1100"/>
              </a:spcBef>
              <a:buClr>
                <a:schemeClr val="tx1"/>
              </a:buClr>
              <a:buSzPct val="100000"/>
              <a:buFont typeface="Arial" charset="0"/>
              <a:buChar char="•"/>
              <a:defRPr/>
            </a:lvl3pPr>
            <a:lvl4pPr marL="1783080" indent="-228600">
              <a:lnSpc>
                <a:spcPct val="110000"/>
              </a:lnSpc>
              <a:spcBef>
                <a:spcPts val="1100"/>
              </a:spcBef>
              <a:buClr>
                <a:schemeClr val="tx1"/>
              </a:buClr>
              <a:buFont typeface=".AppleSystemUIFont" charset="-120"/>
              <a:buChar char="-"/>
              <a:defRPr/>
            </a:lvl4pPr>
            <a:lvl5pPr marL="2240280" indent="-228600">
              <a:lnSpc>
                <a:spcPct val="110000"/>
              </a:lnSpc>
              <a:spcBef>
                <a:spcPts val="1100"/>
              </a:spcBef>
              <a:buClr>
                <a:schemeClr val="accent1"/>
              </a:buClr>
              <a:buFont typeface=".AppleSystemUIFont" charset="-120"/>
              <a:buChar char="-"/>
              <a:defRPr/>
            </a:lvl5pPr>
          </a:lstStyle>
          <a:p>
            <a:r>
              <a:rPr lang="en-US" dirty="0"/>
              <a:t>Do you need to have additional rows of text and bullets?</a:t>
            </a:r>
          </a:p>
          <a:p>
            <a:pPr lvl="1"/>
            <a:r>
              <a:rPr lang="en-US" dirty="0"/>
              <a:t>Do you want to illustrate your points in a different fashion?</a:t>
            </a:r>
          </a:p>
          <a:p>
            <a:pPr lvl="2"/>
            <a:r>
              <a:rPr lang="en-US" dirty="0"/>
              <a:t>Then use this type of bullet set up.</a:t>
            </a:r>
          </a:p>
          <a:p>
            <a:pPr lvl="3"/>
            <a:r>
              <a:rPr lang="en-US" dirty="0"/>
              <a:t>It’s very easy to use. Just use this slide as your template and you can’t go wrong.</a:t>
            </a:r>
          </a:p>
          <a:p>
            <a:pPr lvl="3"/>
            <a:r>
              <a:rPr lang="en-US" dirty="0"/>
              <a:t>You are on your way to a snazzy presentation.</a:t>
            </a:r>
          </a:p>
          <a:p>
            <a:r>
              <a:rPr lang="en-US" dirty="0"/>
              <a:t>Do you need to have additional rows of text and bullets?</a:t>
            </a:r>
          </a:p>
          <a:p>
            <a:pPr lvl="1"/>
            <a:r>
              <a:rPr lang="en-US" dirty="0"/>
              <a:t>Do you want to illustrate your points in a different fashion?</a:t>
            </a:r>
          </a:p>
          <a:p>
            <a:pPr lvl="2"/>
            <a:r>
              <a:rPr lang="en-US" dirty="0"/>
              <a:t>Then use this type of bullet set up.</a:t>
            </a:r>
          </a:p>
          <a:p>
            <a:pPr lvl="3"/>
            <a:r>
              <a:rPr lang="en-US" dirty="0"/>
              <a:t>It’s very easy to use. Just use this slide as your template and you can’t go wrong.</a:t>
            </a:r>
          </a:p>
          <a:p>
            <a:pPr lvl="3"/>
            <a:r>
              <a:rPr lang="en-US" dirty="0"/>
              <a:t>You are on your way to a snazzy presentation.</a:t>
            </a:r>
          </a:p>
        </p:txBody>
      </p:sp>
      <p:sp>
        <p:nvSpPr>
          <p:cNvPr id="6" name="Slide Number Placeholder 1"/>
          <p:cNvSpPr>
            <a:spLocks noGrp="1"/>
          </p:cNvSpPr>
          <p:nvPr>
            <p:ph type="sldNum" sz="quarter" idx="10"/>
          </p:nvPr>
        </p:nvSpPr>
        <p:spPr>
          <a:xfrm>
            <a:off x="0" y="8915400"/>
            <a:ext cx="1150938" cy="457200"/>
          </a:xfrm>
          <a:prstGeom prst="rect">
            <a:avLst/>
          </a:prstGeom>
        </p:spPr>
        <p:txBody>
          <a:bodyPr anchor="b"/>
          <a:lstStyle>
            <a:lvl1pPr algn="ctr">
              <a:defRPr sz="1800" b="0" i="0">
                <a:solidFill>
                  <a:schemeClr val="accent2"/>
                </a:solidFill>
                <a:latin typeface="Arial" charset="0"/>
                <a:ea typeface="Arial" charset="0"/>
                <a:cs typeface="Arial" charset="0"/>
              </a:defRPr>
            </a:lvl1pPr>
          </a:lstStyle>
          <a:p>
            <a:fld id="{B82C71E4-DB42-D249-AEAE-D55A62BD33D4}" type="slidenum">
              <a:rPr lang="en-US" smtClean="0"/>
              <a:pPr/>
              <a:t>‹#›</a:t>
            </a:fld>
            <a:endParaRPr lang="en-US" dirty="0"/>
          </a:p>
        </p:txBody>
      </p:sp>
      <p:sp>
        <p:nvSpPr>
          <p:cNvPr id="7" name="Title 1"/>
          <p:cNvSpPr>
            <a:spLocks noGrp="1"/>
          </p:cNvSpPr>
          <p:nvPr>
            <p:ph type="title" hasCustomPrompt="1"/>
          </p:nvPr>
        </p:nvSpPr>
        <p:spPr>
          <a:xfrm>
            <a:off x="1151506" y="723900"/>
            <a:ext cx="14935655" cy="1447800"/>
          </a:xfrm>
          <a:prstGeom prst="rect">
            <a:avLst/>
          </a:prstGeom>
        </p:spPr>
        <p:txBody>
          <a:bodyPr anchor="ctr"/>
          <a:lstStyle>
            <a:lvl1pPr>
              <a:defRPr sz="4800" b="0">
                <a:solidFill>
                  <a:schemeClr val="accent1"/>
                </a:solidFill>
                <a:latin typeface="Arial" charset="0"/>
                <a:ea typeface="Arial" charset="0"/>
                <a:cs typeface="Arial" charset="0"/>
              </a:defRPr>
            </a:lvl1pPr>
          </a:lstStyle>
          <a:p>
            <a:r>
              <a:rPr lang="en-US" dirty="0"/>
              <a:t>Title line 1</a:t>
            </a:r>
            <a:br>
              <a:rPr lang="en-US" dirty="0"/>
            </a:br>
            <a:r>
              <a:rPr lang="en-US" dirty="0"/>
              <a:t>Title line 2</a:t>
            </a:r>
          </a:p>
        </p:txBody>
      </p:sp>
    </p:spTree>
    <p:extLst>
      <p:ext uri="{BB962C8B-B14F-4D97-AF65-F5344CB8AC3E}">
        <p14:creationId xmlns:p14="http://schemas.microsoft.com/office/powerpoint/2010/main" val="267359653"/>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1151505" y="2590806"/>
            <a:ext cx="7315422" cy="5486399"/>
          </a:xfrm>
          <a:prstGeom prst="rect">
            <a:avLst/>
          </a:prstGeom>
        </p:spPr>
        <p:txBody>
          <a:bodyPr rIns="457200" anchor="ctr"/>
          <a:lstStyle>
            <a:lvl1pPr marL="365760" indent="-365760">
              <a:lnSpc>
                <a:spcPct val="110000"/>
              </a:lnSpc>
              <a:spcBef>
                <a:spcPts val="2300"/>
              </a:spcBef>
              <a:buClr>
                <a:schemeClr val="accent3"/>
              </a:buClr>
              <a:buSzPct val="90000"/>
              <a:buFontTx/>
              <a:buBlip>
                <a:blip r:embed="rId2"/>
              </a:buBlip>
              <a:defRPr/>
            </a:lvl1pPr>
            <a:lvl2pPr marL="868680" indent="-228600">
              <a:lnSpc>
                <a:spcPct val="110000"/>
              </a:lnSpc>
              <a:spcBef>
                <a:spcPts val="1100"/>
              </a:spcBef>
              <a:buClr>
                <a:schemeClr val="accent2"/>
              </a:buClr>
              <a:buSzPct val="130000"/>
              <a:buFont typeface="Arial" charset="0"/>
              <a:buChar char="•"/>
              <a:defRPr/>
            </a:lvl2pPr>
            <a:lvl3pPr marL="1325880" indent="-228600">
              <a:lnSpc>
                <a:spcPct val="110000"/>
              </a:lnSpc>
              <a:spcBef>
                <a:spcPts val="1100"/>
              </a:spcBef>
              <a:buClr>
                <a:schemeClr val="tx1"/>
              </a:buClr>
              <a:buSzPct val="100000"/>
              <a:buFont typeface="Arial" charset="0"/>
              <a:buChar char="•"/>
              <a:defRPr/>
            </a:lvl3pPr>
            <a:lvl4pPr marL="1783080" indent="-228600">
              <a:lnSpc>
                <a:spcPct val="110000"/>
              </a:lnSpc>
              <a:spcBef>
                <a:spcPts val="1100"/>
              </a:spcBef>
              <a:buClr>
                <a:schemeClr val="tx1"/>
              </a:buClr>
              <a:buFont typeface=".AppleSystemUIFont" charset="-120"/>
              <a:buChar char="-"/>
              <a:defRPr/>
            </a:lvl4pPr>
            <a:lvl5pPr marL="2240280" indent="-228600">
              <a:lnSpc>
                <a:spcPct val="110000"/>
              </a:lnSpc>
              <a:spcBef>
                <a:spcPts val="1100"/>
              </a:spcBef>
              <a:buClr>
                <a:schemeClr val="accent1"/>
              </a:buClr>
              <a:buFont typeface=".AppleSystemUIFont" charset="-120"/>
              <a:buChar char="-"/>
              <a:defRPr/>
            </a:lvl5pPr>
          </a:lstStyle>
          <a:p>
            <a:r>
              <a:rPr lang="en-US" dirty="0"/>
              <a:t>Do you need to have additional rows of text and bullets?</a:t>
            </a:r>
          </a:p>
          <a:p>
            <a:pPr lvl="1">
              <a:buClr>
                <a:schemeClr val="accent6"/>
              </a:buClr>
            </a:pPr>
            <a:r>
              <a:rPr lang="en-US" dirty="0"/>
              <a:t>Do you want to illustrate your points in a different fashion?</a:t>
            </a:r>
          </a:p>
          <a:p>
            <a:pPr lvl="2"/>
            <a:r>
              <a:rPr lang="en-US" dirty="0"/>
              <a:t>Then use this type of bullet set up.</a:t>
            </a:r>
          </a:p>
          <a:p>
            <a:pPr lvl="3"/>
            <a:r>
              <a:rPr lang="en-US" dirty="0"/>
              <a:t>It’s very easy to use. Just use this slide as your template and you can’t go wrong.</a:t>
            </a:r>
          </a:p>
          <a:p>
            <a:pPr lvl="3"/>
            <a:r>
              <a:rPr lang="en-US" dirty="0"/>
              <a:t>You are on your way to a snazzy presentation.</a:t>
            </a:r>
          </a:p>
        </p:txBody>
      </p:sp>
      <p:sp>
        <p:nvSpPr>
          <p:cNvPr id="12" name="Content Placeholder 2"/>
          <p:cNvSpPr>
            <a:spLocks noGrp="1"/>
          </p:cNvSpPr>
          <p:nvPr>
            <p:ph idx="15" hasCustomPrompt="1"/>
          </p:nvPr>
        </p:nvSpPr>
        <p:spPr>
          <a:xfrm>
            <a:off x="8898738" y="2590798"/>
            <a:ext cx="7188420" cy="5486402"/>
          </a:xfrm>
          <a:prstGeom prst="rect">
            <a:avLst/>
          </a:prstGeom>
        </p:spPr>
        <p:txBody>
          <a:bodyPr lIns="457200" anchor="ctr"/>
          <a:lstStyle>
            <a:lvl1pPr marL="365760" indent="-365760">
              <a:lnSpc>
                <a:spcPct val="110000"/>
              </a:lnSpc>
              <a:spcBef>
                <a:spcPts val="2300"/>
              </a:spcBef>
              <a:buClr>
                <a:schemeClr val="accent3"/>
              </a:buClr>
              <a:buSzPct val="90000"/>
              <a:buFontTx/>
              <a:buBlip>
                <a:blip r:embed="rId2"/>
              </a:buBlip>
              <a:defRPr/>
            </a:lvl1pPr>
            <a:lvl2pPr marL="868680" indent="-228600">
              <a:lnSpc>
                <a:spcPct val="110000"/>
              </a:lnSpc>
              <a:spcBef>
                <a:spcPts val="1100"/>
              </a:spcBef>
              <a:buClr>
                <a:schemeClr val="accent2"/>
              </a:buClr>
              <a:buSzPct val="130000"/>
              <a:buFont typeface="Arial" charset="0"/>
              <a:buChar char="•"/>
              <a:defRPr/>
            </a:lvl2pPr>
            <a:lvl3pPr marL="1325880" indent="-228600">
              <a:lnSpc>
                <a:spcPct val="110000"/>
              </a:lnSpc>
              <a:spcBef>
                <a:spcPts val="1100"/>
              </a:spcBef>
              <a:buClr>
                <a:schemeClr val="tx1"/>
              </a:buClr>
              <a:buSzPct val="100000"/>
              <a:buFont typeface="Arial" charset="0"/>
              <a:buChar char="•"/>
              <a:defRPr/>
            </a:lvl3pPr>
            <a:lvl4pPr marL="1783080" indent="-228600">
              <a:lnSpc>
                <a:spcPct val="110000"/>
              </a:lnSpc>
              <a:spcBef>
                <a:spcPts val="1100"/>
              </a:spcBef>
              <a:buClr>
                <a:schemeClr val="tx1"/>
              </a:buClr>
              <a:buFont typeface=".AppleSystemUIFont" charset="-120"/>
              <a:buChar char="-"/>
              <a:defRPr/>
            </a:lvl4pPr>
            <a:lvl5pPr marL="2240280" indent="-228600">
              <a:lnSpc>
                <a:spcPct val="110000"/>
              </a:lnSpc>
              <a:spcBef>
                <a:spcPts val="1100"/>
              </a:spcBef>
              <a:buClr>
                <a:schemeClr val="accent1"/>
              </a:buClr>
              <a:buFont typeface=".AppleSystemUIFont" charset="-120"/>
              <a:buChar char="-"/>
              <a:defRPr/>
            </a:lvl5pPr>
          </a:lstStyle>
          <a:p>
            <a:r>
              <a:rPr lang="en-US" dirty="0"/>
              <a:t>Do you need to have additional rows of text and bullets?</a:t>
            </a:r>
          </a:p>
          <a:p>
            <a:pPr lvl="1">
              <a:buClr>
                <a:schemeClr val="accent6"/>
              </a:buClr>
            </a:pPr>
            <a:r>
              <a:rPr lang="en-US" dirty="0"/>
              <a:t>Do you want to illustrate your points in a different fashion?</a:t>
            </a:r>
          </a:p>
          <a:p>
            <a:pPr lvl="2"/>
            <a:r>
              <a:rPr lang="en-US" dirty="0"/>
              <a:t>Then use this type of bullet set up.</a:t>
            </a:r>
          </a:p>
          <a:p>
            <a:pPr lvl="3"/>
            <a:r>
              <a:rPr lang="en-US" dirty="0"/>
              <a:t>It’s very easy to use. Just use this slide as your template and you can’t go wrong.</a:t>
            </a:r>
          </a:p>
          <a:p>
            <a:pPr lvl="3"/>
            <a:r>
              <a:rPr lang="en-US" dirty="0"/>
              <a:t>You are on your way to a snazzy presentation.</a:t>
            </a:r>
          </a:p>
        </p:txBody>
      </p:sp>
      <p:sp>
        <p:nvSpPr>
          <p:cNvPr id="7" name="Slide Number Placeholder 1"/>
          <p:cNvSpPr>
            <a:spLocks noGrp="1"/>
          </p:cNvSpPr>
          <p:nvPr>
            <p:ph type="sldNum" sz="quarter" idx="10"/>
          </p:nvPr>
        </p:nvSpPr>
        <p:spPr>
          <a:xfrm>
            <a:off x="0" y="8915400"/>
            <a:ext cx="1150938" cy="457200"/>
          </a:xfrm>
          <a:prstGeom prst="rect">
            <a:avLst/>
          </a:prstGeom>
        </p:spPr>
        <p:txBody>
          <a:bodyPr anchor="b"/>
          <a:lstStyle>
            <a:lvl1pPr algn="ctr">
              <a:defRPr sz="1800" b="0" i="0">
                <a:solidFill>
                  <a:schemeClr val="accent2"/>
                </a:solidFill>
                <a:latin typeface="Arial" charset="0"/>
                <a:ea typeface="Arial" charset="0"/>
                <a:cs typeface="Arial" charset="0"/>
              </a:defRPr>
            </a:lvl1pPr>
          </a:lstStyle>
          <a:p>
            <a:fld id="{B82C71E4-DB42-D249-AEAE-D55A62BD33D4}" type="slidenum">
              <a:rPr lang="en-US" smtClean="0"/>
              <a:pPr/>
              <a:t>‹#›</a:t>
            </a:fld>
            <a:endParaRPr lang="en-US" dirty="0"/>
          </a:p>
        </p:txBody>
      </p:sp>
      <p:sp>
        <p:nvSpPr>
          <p:cNvPr id="8" name="Title 1"/>
          <p:cNvSpPr>
            <a:spLocks noGrp="1"/>
          </p:cNvSpPr>
          <p:nvPr>
            <p:ph type="title" hasCustomPrompt="1"/>
          </p:nvPr>
        </p:nvSpPr>
        <p:spPr>
          <a:xfrm>
            <a:off x="1151506" y="723900"/>
            <a:ext cx="14935655" cy="1447800"/>
          </a:xfrm>
          <a:prstGeom prst="rect">
            <a:avLst/>
          </a:prstGeom>
        </p:spPr>
        <p:txBody>
          <a:bodyPr anchor="ctr"/>
          <a:lstStyle>
            <a:lvl1pPr>
              <a:defRPr sz="4800" b="0">
                <a:solidFill>
                  <a:schemeClr val="accent1"/>
                </a:solidFill>
                <a:latin typeface="Arial" charset="0"/>
                <a:ea typeface="Arial" charset="0"/>
                <a:cs typeface="Arial" charset="0"/>
              </a:defRPr>
            </a:lvl1pPr>
          </a:lstStyle>
          <a:p>
            <a:r>
              <a:rPr lang="en-US" dirty="0"/>
              <a:t>Title line 1</a:t>
            </a:r>
            <a:br>
              <a:rPr lang="en-US" dirty="0"/>
            </a:br>
            <a:r>
              <a:rPr lang="en-US" dirty="0"/>
              <a:t>Title line 2</a:t>
            </a:r>
          </a:p>
        </p:txBody>
      </p:sp>
    </p:spTree>
    <p:extLst>
      <p:ext uri="{BB962C8B-B14F-4D97-AF65-F5344CB8AC3E}">
        <p14:creationId xmlns:p14="http://schemas.microsoft.com/office/powerpoint/2010/main" val="846848238"/>
      </p:ext>
    </p:extLst>
  </p:cSld>
  <p:clrMapOvr>
    <a:masterClrMapping/>
  </p:clrMapOvr>
  <p:extLst mod="1">
    <p:ext uri="{DCECCB84-F9BA-43D5-87BE-67443E8EF086}">
      <p15:sldGuideLst xmlns:p15="http://schemas.microsoft.com/office/powerpoint/2012/main">
        <p15:guide id="1" pos="5462" userDrawn="1">
          <p15:clr>
            <a:srgbClr val="FBAE40"/>
          </p15:clr>
        </p15:guide>
        <p15:guide id="2" pos="5595" userDrawn="1">
          <p15:clr>
            <a:srgbClr val="FBAE40"/>
          </p15:clr>
        </p15:guide>
        <p15:guide id="3" pos="533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7" y="0"/>
            <a:ext cx="17334846" cy="9758470"/>
          </a:xfrm>
          <a:prstGeom prst="rect">
            <a:avLst/>
          </a:prstGeom>
        </p:spPr>
      </p:pic>
      <p:sp>
        <p:nvSpPr>
          <p:cNvPr id="17" name="Title 1"/>
          <p:cNvSpPr>
            <a:spLocks noGrp="1"/>
          </p:cNvSpPr>
          <p:nvPr>
            <p:ph type="title" hasCustomPrompt="1"/>
          </p:nvPr>
        </p:nvSpPr>
        <p:spPr>
          <a:xfrm>
            <a:off x="2370739" y="2133600"/>
            <a:ext cx="12598785" cy="4953000"/>
          </a:xfrm>
          <a:prstGeom prst="rect">
            <a:avLst/>
          </a:prstGeom>
          <a:noFill/>
        </p:spPr>
        <p:txBody>
          <a:bodyPr anchor="ctr"/>
          <a:lstStyle>
            <a:lvl1pPr algn="ctr">
              <a:defRPr sz="5400" b="0" baseline="0">
                <a:solidFill>
                  <a:schemeClr val="accent1"/>
                </a:solidFill>
                <a:latin typeface="Arial" charset="0"/>
                <a:ea typeface="Arial" charset="0"/>
                <a:cs typeface="Arial" charset="0"/>
              </a:defRPr>
            </a:lvl1pPr>
          </a:lstStyle>
          <a:p>
            <a:r>
              <a:rPr lang="en-US" dirty="0"/>
              <a:t>Divider Page</a:t>
            </a:r>
          </a:p>
        </p:txBody>
      </p:sp>
      <p:sp>
        <p:nvSpPr>
          <p:cNvPr id="7" name="Slide Number Placeholder 1"/>
          <p:cNvSpPr>
            <a:spLocks noGrp="1"/>
          </p:cNvSpPr>
          <p:nvPr>
            <p:ph type="sldNum" sz="quarter" idx="10"/>
          </p:nvPr>
        </p:nvSpPr>
        <p:spPr>
          <a:xfrm>
            <a:off x="0" y="8915400"/>
            <a:ext cx="1150938" cy="457200"/>
          </a:xfrm>
          <a:prstGeom prst="rect">
            <a:avLst/>
          </a:prstGeom>
        </p:spPr>
        <p:txBody>
          <a:bodyPr anchor="b"/>
          <a:lstStyle>
            <a:lvl1pPr algn="r">
              <a:defRPr sz="1800" b="0" i="0">
                <a:solidFill>
                  <a:schemeClr val="accent2"/>
                </a:solidFill>
                <a:latin typeface="Arial" charset="0"/>
                <a:ea typeface="Arial" charset="0"/>
                <a:cs typeface="Arial" charset="0"/>
              </a:defRPr>
            </a:lvl1pPr>
          </a:lstStyle>
          <a:p>
            <a:pPr algn="ctr"/>
            <a:fld id="{B82C71E4-DB42-D249-AEAE-D55A62BD33D4}" type="slidenum">
              <a:rPr lang="en-US" smtClean="0"/>
              <a:pPr algn="ctr"/>
              <a:t>‹#›</a:t>
            </a:fld>
            <a:endParaRPr lang="en-US" dirty="0"/>
          </a:p>
        </p:txBody>
      </p:sp>
    </p:spTree>
    <p:extLst>
      <p:ext uri="{BB962C8B-B14F-4D97-AF65-F5344CB8AC3E}">
        <p14:creationId xmlns:p14="http://schemas.microsoft.com/office/powerpoint/2010/main" val="1982448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754507" y="2600960"/>
            <a:ext cx="6698815" cy="6177280"/>
          </a:xfrm>
        </p:spPr>
        <p:txBody>
          <a:bodyPr>
            <a:normAutofit/>
          </a:bodyPr>
          <a:lstStyle>
            <a:lvl1pPr>
              <a:defRPr sz="3413"/>
            </a:lvl1pPr>
            <a:lvl2pPr>
              <a:defRPr sz="2844"/>
            </a:lvl2pPr>
            <a:lvl3pPr>
              <a:defRPr sz="2560"/>
            </a:lvl3pPr>
            <a:lvl4pPr>
              <a:defRPr sz="2276"/>
            </a:lvl4pPr>
            <a:lvl5pPr>
              <a:defRPr sz="2276"/>
            </a:lvl5pPr>
            <a:lvl6pPr>
              <a:defRPr sz="2276"/>
            </a:lvl6pPr>
            <a:lvl7pPr>
              <a:defRPr sz="2276" baseline="0"/>
            </a:lvl7pPr>
            <a:lvl8pPr>
              <a:defRPr sz="2276" baseline="0"/>
            </a:lvl8pPr>
            <a:lvl9pPr>
              <a:defRPr sz="2276"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8909229" y="2600960"/>
            <a:ext cx="6698815" cy="6177280"/>
          </a:xfrm>
        </p:spPr>
        <p:txBody>
          <a:bodyPr>
            <a:normAutofit/>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EDF33987-6305-4E2A-BF18-EF013ECE927B}" type="datetimeFigureOut">
              <a:rPr lang="en-US"/>
              <a:t>5/29/2018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0534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7" y="0"/>
            <a:ext cx="17326193" cy="9753599"/>
          </a:xfrm>
          <a:prstGeom prst="rect">
            <a:avLst/>
          </a:prstGeom>
        </p:spPr>
      </p:pic>
    </p:spTree>
    <p:extLst>
      <p:ext uri="{BB962C8B-B14F-4D97-AF65-F5344CB8AC3E}">
        <p14:creationId xmlns:p14="http://schemas.microsoft.com/office/powerpoint/2010/main" val="938995726"/>
      </p:ext>
    </p:extLst>
  </p:cSld>
  <p:clrMap bg1="lt1" tx1="dk1" bg2="lt2" tx2="dk2" accent1="accent1" accent2="accent2" accent3="accent3" accent4="accent4" accent5="accent5" accent6="accent6" hlink="hlink" folHlink="folHlink"/>
  <p:sldLayoutIdLst>
    <p:sldLayoutId id="214748392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25" userDrawn="1">
          <p15:clr>
            <a:srgbClr val="F26B43"/>
          </p15:clr>
        </p15:guide>
        <p15:guide id="2" pos="10134" userDrawn="1">
          <p15:clr>
            <a:srgbClr val="F26B43"/>
          </p15:clr>
        </p15:guide>
        <p15:guide id="3" orient="horz" pos="1152" userDrawn="1">
          <p15:clr>
            <a:srgbClr val="F26B43"/>
          </p15:clr>
        </p15:guide>
        <p15:guide id="4" orient="horz" pos="33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07" y="0"/>
            <a:ext cx="17334846" cy="9758470"/>
          </a:xfrm>
          <a:prstGeom prst="rect">
            <a:avLst/>
          </a:prstGeom>
        </p:spPr>
      </p:pic>
    </p:spTree>
    <p:extLst>
      <p:ext uri="{BB962C8B-B14F-4D97-AF65-F5344CB8AC3E}">
        <p14:creationId xmlns:p14="http://schemas.microsoft.com/office/powerpoint/2010/main" val="27515687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5" r:id="rId3"/>
    <p:sldLayoutId id="2147483906" r:id="rId4"/>
    <p:sldLayoutId id="2147483925"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36" userDrawn="1">
          <p15:clr>
            <a:srgbClr val="F26B43"/>
          </p15:clr>
        </p15:guide>
        <p15:guide id="2" orient="horz" pos="1632" userDrawn="1">
          <p15:clr>
            <a:srgbClr val="F26B43"/>
          </p15:clr>
        </p15:guide>
        <p15:guide id="3" orient="horz" pos="5328" userDrawn="1">
          <p15:clr>
            <a:srgbClr val="F26B43"/>
          </p15:clr>
        </p15:guide>
        <p15:guide id="4" orient="horz" pos="5616" userDrawn="1">
          <p15:clr>
            <a:srgbClr val="F26B43"/>
          </p15:clr>
        </p15:guide>
        <p15:guide id="5" orient="horz" pos="5904" userDrawn="1">
          <p15:clr>
            <a:srgbClr val="F26B43"/>
          </p15:clr>
        </p15:guide>
        <p15:guide id="6" pos="725" userDrawn="1">
          <p15:clr>
            <a:srgbClr val="F26B43"/>
          </p15:clr>
        </p15:guide>
        <p15:guide id="7" pos="10134" userDrawn="1">
          <p15:clr>
            <a:srgbClr val="F26B43"/>
          </p15:clr>
        </p15:guide>
        <p15:guide id="8" orient="horz" pos="1248" userDrawn="1">
          <p15:clr>
            <a:srgbClr val="F26B43"/>
          </p15:clr>
        </p15:guide>
        <p15:guide id="9" orient="horz" pos="50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education.gov.uk/"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gov.uk/check-a-university-is-officially-recognised/recognised-bodies"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moe.edu.cn/publicfiles/business/htmlfiles/moe/moe_2812/200906/48836.html" TargetMode="Externa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hyperlink" Target="http://www.ucj.org.j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hyperlink" Target="http://www.tvtc.gov.sa/" TargetMode="External"/><Relationship Id="rId4" Type="http://schemas.openxmlformats.org/officeDocument/2006/relationships/hyperlink" Target="http://www.moe.gov.s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waeconline.org.ng/" TargetMode="External"/><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hyperlink" Target="http://moe.gov.np/" TargetMode="External"/><Relationship Id="rId4" Type="http://schemas.openxmlformats.org/officeDocument/2006/relationships/hyperlink" Target="http://www.ugcnepal.edu.np/"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edge.aacrao.org/" TargetMode="External"/><Relationship Id="rId2" Type="http://schemas.openxmlformats.org/officeDocument/2006/relationships/hyperlink" Target="http://www.nafsa.org/"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www.enic-naric.net/" TargetMode="External"/><Relationship Id="rId4" Type="http://schemas.openxmlformats.org/officeDocument/2006/relationships/hyperlink" Target="http://www.nuffic.n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aice-eval.org/evaluation-guides/research"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fsa.org/_/File/_/govt_sites_foreign_ed.pdf" TargetMode="External"/><Relationship Id="rId2" Type="http://schemas.openxmlformats.org/officeDocument/2006/relationships/hyperlink" Target="http://www.nafsa.org/uploadedFiles/NAFSA_Home/Resource_Library_Assets/ACE/researching_internationalization.pdf?n=3838"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hyperlink" Target="https://www.ugc.ac.in/"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hyperlink" Target="https://www.ugc.ac.i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hyperlink" Target="https://www.aicte-india.org/" TargetMode="Externa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hyperlink" Target="https://www.aicte-india.org/about-us/overview"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www.nytimes.com/2015/05/18/world/asia/fake-diplomas-real-cash-pakistani-company-axact-reaps-millions-columbiana-barkley.html?_r=2" TargetMode="External"/><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hyperlink" Target="http://www.universityworldnews.com/article.php?story=20180212140927240" TargetMode="External"/><Relationship Id="rId5" Type="http://schemas.openxmlformats.org/officeDocument/2006/relationships/hyperlink" Target="http://www.universityworldnews.com/article.php?story=20180119200749642" TargetMode="External"/><Relationship Id="rId4" Type="http://schemas.openxmlformats.org/officeDocument/2006/relationships/hyperlink" Target="http://www.bbc.com/news/world-asia-32910734"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mailto:alexander@globelanguage.com" TargetMode="External"/><Relationship Id="rId7" Type="http://schemas.openxmlformats.org/officeDocument/2006/relationships/hyperlink" Target="http://www.foreigncredits.com/Resources/Presentations/"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globelanguage.com/journals" TargetMode="External"/><Relationship Id="rId5" Type="http://schemas.openxmlformats.org/officeDocument/2006/relationships/hyperlink" Target="mailto:info@iesedu.org" TargetMode="External"/><Relationship Id="rId10" Type="http://schemas.openxmlformats.org/officeDocument/2006/relationships/image" Target="../media/image49.jpg"/><Relationship Id="rId4" Type="http://schemas.openxmlformats.org/officeDocument/2006/relationships/hyperlink" Target="mailto:amorawski@foreigncredits.com" TargetMode="External"/><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hyperlink" Target="https://www2.ed.gov/about/offices/list/ous/international/usnei/us/edlite-accreditation.html"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www.aacrao.org/docs/default-source/default-document-library/accreditation-and-recognition-of-international-education-nbsp---january-60-second-survey.pdf?sfvrsn=2da8f6f8_2"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731" y="3962400"/>
            <a:ext cx="16383000" cy="2514600"/>
          </a:xfrm>
        </p:spPr>
        <p:txBody>
          <a:bodyPr/>
          <a:lstStyle/>
          <a:p>
            <a:pPr algn="ctr"/>
            <a:r>
              <a:rPr lang="en-US" sz="6600" dirty="0"/>
              <a:t>An Evaluator’s Guide to Institutional</a:t>
            </a:r>
            <a:br>
              <a:rPr lang="en-US" sz="6600" dirty="0"/>
            </a:br>
            <a:r>
              <a:rPr lang="en-US" sz="6600" dirty="0"/>
              <a:t>Recognition and Accreditation</a:t>
            </a:r>
          </a:p>
        </p:txBody>
      </p:sp>
      <p:sp>
        <p:nvSpPr>
          <p:cNvPr id="4" name="Title 1"/>
          <p:cNvSpPr txBox="1">
            <a:spLocks/>
          </p:cNvSpPr>
          <p:nvPr/>
        </p:nvSpPr>
        <p:spPr>
          <a:xfrm>
            <a:off x="288131" y="7010400"/>
            <a:ext cx="11049000" cy="2514600"/>
          </a:xfrm>
          <a:prstGeom prst="rect">
            <a:avLst/>
          </a:prstGeom>
        </p:spPr>
        <p:txBody>
          <a:bodyPr anchor="b"/>
          <a:lstStyle>
            <a:lvl1pPr algn="l" defTabSz="914400" rtl="0" eaLnBrk="1" latinLnBrk="0" hangingPunct="1">
              <a:lnSpc>
                <a:spcPct val="80000"/>
              </a:lnSpc>
              <a:spcBef>
                <a:spcPct val="0"/>
              </a:spcBef>
              <a:buNone/>
              <a:defRPr sz="6000" b="0" i="0" kern="1200" baseline="0">
                <a:solidFill>
                  <a:schemeClr val="accent1"/>
                </a:solidFill>
                <a:latin typeface="Arial" charset="0"/>
                <a:ea typeface="Arial" charset="0"/>
                <a:cs typeface="Arial" charset="0"/>
              </a:defRPr>
            </a:lvl1pPr>
          </a:lstStyle>
          <a:p>
            <a:pPr algn="ctr" fontAlgn="auto">
              <a:spcAft>
                <a:spcPts val="0"/>
              </a:spcAft>
            </a:pPr>
            <a:r>
              <a:rPr lang="en-US" sz="3200" dirty="0">
                <a:latin typeface="Arial" panose="020B0604020202020204" pitchFamily="34" charset="0"/>
                <a:cs typeface="Arial" panose="020B0604020202020204" pitchFamily="34" charset="0"/>
              </a:rPr>
              <a:t>Alexander Agafonov, Ph.D., Globe Language Services</a:t>
            </a:r>
          </a:p>
          <a:p>
            <a:pPr algn="ctr" fontAlgn="auto">
              <a:spcAft>
                <a:spcPts val="0"/>
              </a:spcAft>
            </a:pPr>
            <a:endParaRPr lang="en-US" sz="3200" dirty="0">
              <a:latin typeface="Arial" panose="020B0604020202020204" pitchFamily="34" charset="0"/>
              <a:cs typeface="Arial" panose="020B0604020202020204" pitchFamily="34" charset="0"/>
            </a:endParaRPr>
          </a:p>
          <a:p>
            <a:pPr algn="ctr" fontAlgn="auto">
              <a:spcAft>
                <a:spcPts val="0"/>
              </a:spcAft>
            </a:pPr>
            <a:r>
              <a:rPr lang="en-US" sz="3200" dirty="0">
                <a:latin typeface="Arial" panose="020B0604020202020204" pitchFamily="34" charset="0"/>
                <a:cs typeface="Arial" panose="020B0604020202020204" pitchFamily="34" charset="0"/>
              </a:rPr>
              <a:t>Aleks Morawski,</a:t>
            </a:r>
            <a:r>
              <a:rPr lang="en-US" sz="3200" dirty="0"/>
              <a:t> Foreign Credits</a:t>
            </a:r>
          </a:p>
          <a:p>
            <a:pPr algn="ctr" fontAlgn="auto">
              <a:spcAft>
                <a:spcPts val="0"/>
              </a:spcAft>
            </a:pPr>
            <a:endParaRPr lang="en-US" sz="3200" dirty="0">
              <a:latin typeface="Arial" panose="020B0604020202020204" pitchFamily="34" charset="0"/>
              <a:cs typeface="Arial" panose="020B0604020202020204" pitchFamily="34" charset="0"/>
            </a:endParaRPr>
          </a:p>
          <a:p>
            <a:pPr algn="ctr" fontAlgn="auto">
              <a:spcAft>
                <a:spcPts val="0"/>
              </a:spcAft>
            </a:pPr>
            <a:r>
              <a:rPr lang="en-US" sz="3200" dirty="0">
                <a:latin typeface="Arial" panose="020B0604020202020204" pitchFamily="34" charset="0"/>
                <a:cs typeface="Arial" panose="020B0604020202020204" pitchFamily="34" charset="0"/>
              </a:rPr>
              <a:t>Mario Caruso, International Evaluation Services</a:t>
            </a:r>
          </a:p>
          <a:p>
            <a:pPr algn="ctr" fontAlgn="auto">
              <a:spcAft>
                <a:spcPts val="0"/>
              </a:spcAft>
            </a:pPr>
            <a:endParaRPr lang="en-US" sz="2400" dirty="0">
              <a:latin typeface="Americana XBd BT" panose="02020804070706020304" pitchFamily="18" charset="0"/>
            </a:endParaRPr>
          </a:p>
        </p:txBody>
      </p:sp>
    </p:spTree>
    <p:extLst>
      <p:ext uri="{BB962C8B-B14F-4D97-AF65-F5344CB8AC3E}">
        <p14:creationId xmlns:p14="http://schemas.microsoft.com/office/powerpoint/2010/main" val="31990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826" y="1517227"/>
            <a:ext cx="13871787" cy="1885244"/>
          </a:xfrm>
        </p:spPr>
        <p:txBody>
          <a:bodyPr>
            <a:normAutofit fontScale="90000"/>
          </a:bodyPr>
          <a:lstStyle/>
          <a:p>
            <a:r>
              <a:rPr lang="en-US" sz="3413" b="1" dirty="0"/>
              <a:t>According to your institution's current practice/guidelines, would a foreign institution's recognition by </a:t>
            </a:r>
            <a:r>
              <a:rPr lang="en-US" sz="3413" b="1" u="sng" dirty="0"/>
              <a:t>a national ministry of education</a:t>
            </a:r>
            <a:r>
              <a:rPr lang="en-US" sz="3413" b="1" dirty="0"/>
              <a:t> be equivalent to regional academic accreditation in the United States? </a:t>
            </a:r>
            <a:endParaRPr lang="en-US" sz="3413" dirty="0">
              <a:solidFill>
                <a:schemeClr val="accent1">
                  <a:lumMod val="50000"/>
                </a:schemeClr>
              </a:solidFill>
            </a:endParaRPr>
          </a:p>
        </p:txBody>
      </p:sp>
      <p:pic>
        <p:nvPicPr>
          <p:cNvPr id="5" name="Picture 4"/>
          <p:cNvPicPr>
            <a:picLocks noChangeAspect="1"/>
          </p:cNvPicPr>
          <p:nvPr/>
        </p:nvPicPr>
        <p:blipFill>
          <a:blip r:embed="rId2"/>
          <a:stretch>
            <a:fillRect/>
          </a:stretch>
        </p:blipFill>
        <p:spPr>
          <a:xfrm>
            <a:off x="1685826" y="3684694"/>
            <a:ext cx="13977902" cy="5169768"/>
          </a:xfrm>
          <a:prstGeom prst="rect">
            <a:avLst/>
          </a:prstGeom>
        </p:spPr>
      </p:pic>
      <p:sp>
        <p:nvSpPr>
          <p:cNvPr id="6" name="Oval 5"/>
          <p:cNvSpPr/>
          <p:nvPr/>
        </p:nvSpPr>
        <p:spPr>
          <a:xfrm>
            <a:off x="7803144" y="5635414"/>
            <a:ext cx="2817707" cy="3359573"/>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334677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0131" y="3322650"/>
            <a:ext cx="15651914" cy="6056959"/>
          </a:xfrm>
          <a:prstGeom prst="rect">
            <a:avLst/>
          </a:prstGeom>
        </p:spPr>
      </p:pic>
      <p:sp>
        <p:nvSpPr>
          <p:cNvPr id="2" name="Title 1"/>
          <p:cNvSpPr>
            <a:spLocks noGrp="1"/>
          </p:cNvSpPr>
          <p:nvPr>
            <p:ph type="title"/>
          </p:nvPr>
        </p:nvSpPr>
        <p:spPr>
          <a:xfrm>
            <a:off x="1685826" y="1517227"/>
            <a:ext cx="13871787" cy="1885244"/>
          </a:xfrm>
        </p:spPr>
        <p:txBody>
          <a:bodyPr>
            <a:normAutofit/>
          </a:bodyPr>
          <a:lstStyle/>
          <a:p>
            <a:r>
              <a:rPr lang="en-US" sz="2844" b="1" dirty="0"/>
              <a:t>According to your institution's current practice/guidelines, would a foreign institution's recognition by a </a:t>
            </a:r>
            <a:r>
              <a:rPr lang="en-US" sz="2844" b="1" u="sng" dirty="0"/>
              <a:t>national government board or body overseeing professional training or employment</a:t>
            </a:r>
            <a:r>
              <a:rPr lang="en-US" sz="2844" b="1" dirty="0"/>
              <a:t> be equivalent to regional academic accreditation in the United States? </a:t>
            </a:r>
            <a:endParaRPr lang="en-US" sz="3413" dirty="0">
              <a:solidFill>
                <a:schemeClr val="accent1">
                  <a:lumMod val="50000"/>
                </a:schemeClr>
              </a:solidFill>
            </a:endParaRPr>
          </a:p>
        </p:txBody>
      </p:sp>
      <p:sp>
        <p:nvSpPr>
          <p:cNvPr id="5" name="Oval 4"/>
          <p:cNvSpPr/>
          <p:nvPr/>
        </p:nvSpPr>
        <p:spPr>
          <a:xfrm>
            <a:off x="7261279" y="4768427"/>
            <a:ext cx="3940336" cy="4768427"/>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247511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826" y="1517227"/>
            <a:ext cx="13871787" cy="1885244"/>
          </a:xfrm>
        </p:spPr>
        <p:txBody>
          <a:bodyPr>
            <a:normAutofit/>
          </a:bodyPr>
          <a:lstStyle/>
          <a:p>
            <a:r>
              <a:rPr lang="en-US" sz="2844" b="1" dirty="0"/>
              <a:t>According to your institution's current practice/guidelines, would a foreign institution's recognition by a </a:t>
            </a:r>
            <a:r>
              <a:rPr lang="en-US" sz="2844" b="1" u="sng" dirty="0"/>
              <a:t>national government board or body overseeing specific professional sectors (Health/Agriculture/Defense/etc.)</a:t>
            </a:r>
            <a:r>
              <a:rPr lang="en-US" sz="2844" b="1" dirty="0"/>
              <a:t> be equivalent to regional academic accreditation in the United States? </a:t>
            </a:r>
            <a:endParaRPr lang="en-US" sz="3413" dirty="0">
              <a:solidFill>
                <a:schemeClr val="accent1">
                  <a:lumMod val="50000"/>
                </a:schemeClr>
              </a:solidFill>
            </a:endParaRPr>
          </a:p>
        </p:txBody>
      </p:sp>
      <p:pic>
        <p:nvPicPr>
          <p:cNvPr id="5" name="Picture 4"/>
          <p:cNvPicPr>
            <a:picLocks noChangeAspect="1"/>
          </p:cNvPicPr>
          <p:nvPr/>
        </p:nvPicPr>
        <p:blipFill>
          <a:blip r:embed="rId2"/>
          <a:stretch>
            <a:fillRect/>
          </a:stretch>
        </p:blipFill>
        <p:spPr>
          <a:xfrm>
            <a:off x="1926085" y="3436766"/>
            <a:ext cx="12467580" cy="5775423"/>
          </a:xfrm>
          <a:prstGeom prst="rect">
            <a:avLst/>
          </a:prstGeom>
        </p:spPr>
      </p:pic>
      <p:sp>
        <p:nvSpPr>
          <p:cNvPr id="6" name="Oval 5"/>
          <p:cNvSpPr/>
          <p:nvPr/>
        </p:nvSpPr>
        <p:spPr>
          <a:xfrm>
            <a:off x="7158680" y="4226560"/>
            <a:ext cx="2926080" cy="4768427"/>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214489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826" y="1517227"/>
            <a:ext cx="13871787" cy="1885244"/>
          </a:xfrm>
        </p:spPr>
        <p:txBody>
          <a:bodyPr>
            <a:normAutofit/>
          </a:bodyPr>
          <a:lstStyle/>
          <a:p>
            <a:r>
              <a:rPr lang="en-US" sz="2560" b="1" dirty="0"/>
              <a:t>According to your institution's current practice/guidelines, would a foreign institution's recognition by </a:t>
            </a:r>
            <a:r>
              <a:rPr lang="en-US" sz="2560" b="1" u="sng" dirty="0"/>
              <a:t>a non-governmental organization, such as a private or corporate quality assurance or accreditation organization</a:t>
            </a:r>
            <a:r>
              <a:rPr lang="en-US" sz="2560" b="1" dirty="0"/>
              <a:t> be equivalent to regional academic accreditation in the United States? </a:t>
            </a:r>
            <a:endParaRPr lang="en-US" sz="3413" dirty="0">
              <a:solidFill>
                <a:schemeClr val="accent1">
                  <a:lumMod val="50000"/>
                </a:schemeClr>
              </a:solidFill>
            </a:endParaRPr>
          </a:p>
        </p:txBody>
      </p:sp>
      <p:pic>
        <p:nvPicPr>
          <p:cNvPr id="3" name="Picture 2"/>
          <p:cNvPicPr>
            <a:picLocks noChangeAspect="1"/>
          </p:cNvPicPr>
          <p:nvPr/>
        </p:nvPicPr>
        <p:blipFill>
          <a:blip r:embed="rId2"/>
          <a:stretch>
            <a:fillRect/>
          </a:stretch>
        </p:blipFill>
        <p:spPr>
          <a:xfrm>
            <a:off x="1787068" y="3402472"/>
            <a:ext cx="12745613" cy="5800526"/>
          </a:xfrm>
          <a:prstGeom prst="rect">
            <a:avLst/>
          </a:prstGeom>
        </p:spPr>
      </p:pic>
      <p:sp>
        <p:nvSpPr>
          <p:cNvPr id="5" name="Oval 4"/>
          <p:cNvSpPr/>
          <p:nvPr/>
        </p:nvSpPr>
        <p:spPr>
          <a:xfrm>
            <a:off x="7369651" y="4985174"/>
            <a:ext cx="2492587" cy="4334933"/>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96009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826" y="1517227"/>
            <a:ext cx="13871787" cy="1885244"/>
          </a:xfrm>
        </p:spPr>
        <p:txBody>
          <a:bodyPr>
            <a:normAutofit/>
          </a:bodyPr>
          <a:lstStyle/>
          <a:p>
            <a:r>
              <a:rPr lang="en-US" sz="2560" b="1" dirty="0"/>
              <a:t>According to your institution's current practice/guidelines, would a foreign institution's recognition by </a:t>
            </a:r>
            <a:r>
              <a:rPr lang="en-US" sz="2560" b="1" u="sng" dirty="0"/>
              <a:t>a governmental board of a foreign government (outside of where the institution is geographically located)</a:t>
            </a:r>
            <a:r>
              <a:rPr lang="en-US" sz="2560" b="1" dirty="0"/>
              <a:t> be equivalent to regional academic accreditation in the United States? </a:t>
            </a:r>
            <a:endParaRPr lang="en-US" sz="2560" dirty="0">
              <a:solidFill>
                <a:schemeClr val="accent1">
                  <a:lumMod val="50000"/>
                </a:schemeClr>
              </a:solidFill>
            </a:endParaRPr>
          </a:p>
        </p:txBody>
      </p:sp>
      <p:pic>
        <p:nvPicPr>
          <p:cNvPr id="5" name="Picture 4"/>
          <p:cNvPicPr>
            <a:picLocks noChangeAspect="1"/>
          </p:cNvPicPr>
          <p:nvPr/>
        </p:nvPicPr>
        <p:blipFill>
          <a:blip r:embed="rId2"/>
          <a:stretch>
            <a:fillRect/>
          </a:stretch>
        </p:blipFill>
        <p:spPr>
          <a:xfrm>
            <a:off x="2492851" y="3402470"/>
            <a:ext cx="11595947" cy="5941655"/>
          </a:xfrm>
          <a:prstGeom prst="rect">
            <a:avLst/>
          </a:prstGeom>
        </p:spPr>
      </p:pic>
      <p:sp>
        <p:nvSpPr>
          <p:cNvPr id="7" name="Oval 6"/>
          <p:cNvSpPr/>
          <p:nvPr/>
        </p:nvSpPr>
        <p:spPr>
          <a:xfrm>
            <a:off x="7369651" y="4768427"/>
            <a:ext cx="2600960" cy="4660053"/>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69013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931" y="650240"/>
            <a:ext cx="14554199" cy="1885244"/>
          </a:xfrm>
        </p:spPr>
        <p:txBody>
          <a:bodyPr>
            <a:normAutofit/>
          </a:bodyPr>
          <a:lstStyle/>
          <a:p>
            <a:r>
              <a:rPr lang="en-US" sz="2800" b="1" dirty="0"/>
              <a:t>For admission purposes, which office at your institution is responsible for determining whether students' foreign education comes from an accredited school? </a:t>
            </a:r>
            <a:endParaRPr lang="en-US" sz="2800" dirty="0">
              <a:solidFill>
                <a:schemeClr val="accent1">
                  <a:lumMod val="50000"/>
                </a:schemeClr>
              </a:solidFill>
            </a:endParaRPr>
          </a:p>
        </p:txBody>
      </p:sp>
      <p:pic>
        <p:nvPicPr>
          <p:cNvPr id="6" name="Picture 5"/>
          <p:cNvPicPr>
            <a:picLocks noChangeAspect="1"/>
          </p:cNvPicPr>
          <p:nvPr/>
        </p:nvPicPr>
        <p:blipFill>
          <a:blip r:embed="rId2"/>
          <a:stretch>
            <a:fillRect/>
          </a:stretch>
        </p:blipFill>
        <p:spPr>
          <a:xfrm>
            <a:off x="2010365" y="2582126"/>
            <a:ext cx="12299019" cy="6852826"/>
          </a:xfrm>
          <a:prstGeom prst="rect">
            <a:avLst/>
          </a:prstGeom>
        </p:spPr>
      </p:pic>
      <p:sp>
        <p:nvSpPr>
          <p:cNvPr id="7" name="TextBox 6"/>
          <p:cNvSpPr txBox="1"/>
          <p:nvPr/>
        </p:nvSpPr>
        <p:spPr>
          <a:xfrm>
            <a:off x="6611038" y="2926081"/>
            <a:ext cx="8886613" cy="2193164"/>
          </a:xfrm>
          <a:prstGeom prst="rect">
            <a:avLst/>
          </a:prstGeom>
          <a:solidFill>
            <a:schemeClr val="accent1"/>
          </a:solidFill>
          <a:ln>
            <a:solidFill>
              <a:schemeClr val="accent1"/>
            </a:solidFill>
          </a:ln>
        </p:spPr>
        <p:txBody>
          <a:bodyPr wrap="square" rtlCol="0">
            <a:spAutoFit/>
          </a:bodyPr>
          <a:lstStyle/>
          <a:p>
            <a:r>
              <a:rPr lang="en-US" sz="3413" b="1" i="1" dirty="0">
                <a:solidFill>
                  <a:schemeClr val="bg1"/>
                </a:solidFill>
              </a:rPr>
              <a:t>Recognition issues are nearly equally decided by the admissions office and the registrar’s office </a:t>
            </a:r>
            <a:r>
              <a:rPr lang="en-US" sz="3413" b="1" i="1" u="sng" dirty="0">
                <a:solidFill>
                  <a:schemeClr val="bg1"/>
                </a:solidFill>
              </a:rPr>
              <a:t>for the purposes of admission </a:t>
            </a:r>
          </a:p>
        </p:txBody>
      </p:sp>
    </p:spTree>
    <p:extLst>
      <p:ext uri="{BB962C8B-B14F-4D97-AF65-F5344CB8AC3E}">
        <p14:creationId xmlns:p14="http://schemas.microsoft.com/office/powerpoint/2010/main" val="40657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932" y="650240"/>
            <a:ext cx="14523720" cy="1864360"/>
          </a:xfrm>
        </p:spPr>
        <p:txBody>
          <a:bodyPr>
            <a:normAutofit/>
          </a:bodyPr>
          <a:lstStyle/>
          <a:p>
            <a:r>
              <a:rPr lang="en-US" sz="2800" b="1" dirty="0"/>
              <a:t>For transfer-of-credit purposes, which office at your institution is responsible for determining whether students' foreign education comes from an accredited school? </a:t>
            </a:r>
            <a:endParaRPr lang="en-US" sz="2800" dirty="0">
              <a:solidFill>
                <a:schemeClr val="accent1">
                  <a:lumMod val="50000"/>
                </a:schemeClr>
              </a:solidFill>
            </a:endParaRPr>
          </a:p>
        </p:txBody>
      </p:sp>
      <p:pic>
        <p:nvPicPr>
          <p:cNvPr id="3" name="Picture 2"/>
          <p:cNvPicPr>
            <a:picLocks noChangeAspect="1"/>
          </p:cNvPicPr>
          <p:nvPr/>
        </p:nvPicPr>
        <p:blipFill>
          <a:blip r:embed="rId2"/>
          <a:stretch>
            <a:fillRect/>
          </a:stretch>
        </p:blipFill>
        <p:spPr>
          <a:xfrm>
            <a:off x="2131974" y="2438400"/>
            <a:ext cx="12055801" cy="7058168"/>
          </a:xfrm>
          <a:prstGeom prst="rect">
            <a:avLst/>
          </a:prstGeom>
        </p:spPr>
      </p:pic>
      <p:sp>
        <p:nvSpPr>
          <p:cNvPr id="9" name="TextBox 8"/>
          <p:cNvSpPr txBox="1"/>
          <p:nvPr/>
        </p:nvSpPr>
        <p:spPr>
          <a:xfrm>
            <a:off x="7911518" y="3181747"/>
            <a:ext cx="7911253" cy="1667957"/>
          </a:xfrm>
          <a:prstGeom prst="rect">
            <a:avLst/>
          </a:prstGeom>
          <a:solidFill>
            <a:schemeClr val="accent1"/>
          </a:solidFill>
          <a:ln>
            <a:solidFill>
              <a:schemeClr val="accent1"/>
            </a:solidFill>
          </a:ln>
        </p:spPr>
        <p:txBody>
          <a:bodyPr wrap="square" rtlCol="0">
            <a:spAutoFit/>
          </a:bodyPr>
          <a:lstStyle/>
          <a:p>
            <a:r>
              <a:rPr lang="en-US" sz="3413" b="1" i="1" dirty="0">
                <a:solidFill>
                  <a:schemeClr val="bg1"/>
                </a:solidFill>
              </a:rPr>
              <a:t>The registrar’s office is the primary decider on recognition for the purposes of transfer credit </a:t>
            </a:r>
            <a:endParaRPr lang="en-US" sz="3413" b="1" i="1" u="sng" dirty="0">
              <a:solidFill>
                <a:schemeClr val="bg1"/>
              </a:solidFill>
            </a:endParaRPr>
          </a:p>
        </p:txBody>
      </p:sp>
    </p:spTree>
    <p:extLst>
      <p:ext uri="{BB962C8B-B14F-4D97-AF65-F5344CB8AC3E}">
        <p14:creationId xmlns:p14="http://schemas.microsoft.com/office/powerpoint/2010/main" val="24331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331" y="215972"/>
            <a:ext cx="14207067" cy="2298627"/>
          </a:xfrm>
        </p:spPr>
        <p:txBody>
          <a:bodyPr>
            <a:normAutofit/>
          </a:bodyPr>
          <a:lstStyle/>
          <a:p>
            <a:r>
              <a:rPr lang="en-US" sz="2800" b="1" dirty="0"/>
              <a:t>Are you aware of any exceptions to regional accreditation requirements for admission or transfer-of-credit purposes which your institution makes? </a:t>
            </a:r>
            <a:endParaRPr lang="en-US" sz="2800" dirty="0">
              <a:solidFill>
                <a:schemeClr val="accent1">
                  <a:lumMod val="50000"/>
                </a:schemeClr>
              </a:solidFill>
            </a:endParaRPr>
          </a:p>
        </p:txBody>
      </p:sp>
      <p:pic>
        <p:nvPicPr>
          <p:cNvPr id="5" name="Picture 4"/>
          <p:cNvPicPr>
            <a:picLocks noChangeAspect="1"/>
          </p:cNvPicPr>
          <p:nvPr/>
        </p:nvPicPr>
        <p:blipFill>
          <a:blip r:embed="rId2"/>
          <a:stretch>
            <a:fillRect/>
          </a:stretch>
        </p:blipFill>
        <p:spPr>
          <a:xfrm>
            <a:off x="1507331" y="2362200"/>
            <a:ext cx="13110915" cy="6642222"/>
          </a:xfrm>
          <a:prstGeom prst="rect">
            <a:avLst/>
          </a:prstGeom>
        </p:spPr>
      </p:pic>
      <p:sp>
        <p:nvSpPr>
          <p:cNvPr id="6" name="TextBox 5"/>
          <p:cNvSpPr txBox="1"/>
          <p:nvPr/>
        </p:nvSpPr>
        <p:spPr>
          <a:xfrm>
            <a:off x="3468211" y="5743786"/>
            <a:ext cx="10837333" cy="1667957"/>
          </a:xfrm>
          <a:prstGeom prst="rect">
            <a:avLst/>
          </a:prstGeom>
          <a:solidFill>
            <a:schemeClr val="accent1"/>
          </a:solidFill>
          <a:ln>
            <a:solidFill>
              <a:schemeClr val="accent1"/>
            </a:solidFill>
          </a:ln>
        </p:spPr>
        <p:txBody>
          <a:bodyPr wrap="square" rtlCol="0">
            <a:spAutoFit/>
          </a:bodyPr>
          <a:lstStyle/>
          <a:p>
            <a:r>
              <a:rPr lang="en-US" sz="3413" b="1" i="1" dirty="0">
                <a:solidFill>
                  <a:schemeClr val="bg1"/>
                </a:solidFill>
              </a:rPr>
              <a:t>More than half of responding institutions have exceptions to regional accreditation requirements for admission or transfer of credit. </a:t>
            </a:r>
          </a:p>
        </p:txBody>
      </p:sp>
    </p:spTree>
    <p:extLst>
      <p:ext uri="{BB962C8B-B14F-4D97-AF65-F5344CB8AC3E}">
        <p14:creationId xmlns:p14="http://schemas.microsoft.com/office/powerpoint/2010/main" val="324558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864" y="433493"/>
            <a:ext cx="13871787" cy="1885244"/>
          </a:xfrm>
        </p:spPr>
        <p:txBody>
          <a:bodyPr>
            <a:normAutofit/>
          </a:bodyPr>
          <a:lstStyle/>
          <a:p>
            <a:r>
              <a:rPr lang="en-US" sz="2800" b="1" dirty="0"/>
              <a:t>What are the known exceptions to regional accreditation requirements for admission of transfer-of-credit purposes? </a:t>
            </a:r>
            <a:endParaRPr lang="en-US" sz="2800" dirty="0">
              <a:solidFill>
                <a:schemeClr val="accent1">
                  <a:lumMod val="50000"/>
                </a:schemeClr>
              </a:solidFill>
            </a:endParaRPr>
          </a:p>
        </p:txBody>
      </p:sp>
      <p:pic>
        <p:nvPicPr>
          <p:cNvPr id="3" name="Picture 2"/>
          <p:cNvPicPr>
            <a:picLocks noChangeAspect="1"/>
          </p:cNvPicPr>
          <p:nvPr/>
        </p:nvPicPr>
        <p:blipFill>
          <a:blip r:embed="rId2"/>
          <a:stretch>
            <a:fillRect/>
          </a:stretch>
        </p:blipFill>
        <p:spPr>
          <a:xfrm>
            <a:off x="2059358" y="2492587"/>
            <a:ext cx="12569048" cy="6349218"/>
          </a:xfrm>
          <a:prstGeom prst="rect">
            <a:avLst/>
          </a:prstGeom>
        </p:spPr>
      </p:pic>
      <p:sp>
        <p:nvSpPr>
          <p:cNvPr id="6" name="Oval 5"/>
          <p:cNvSpPr/>
          <p:nvPr/>
        </p:nvSpPr>
        <p:spPr>
          <a:xfrm>
            <a:off x="10078984" y="3901440"/>
            <a:ext cx="1842347" cy="4334933"/>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413"/>
          </a:p>
        </p:txBody>
      </p:sp>
    </p:spTree>
    <p:extLst>
      <p:ext uri="{BB962C8B-B14F-4D97-AF65-F5344CB8AC3E}">
        <p14:creationId xmlns:p14="http://schemas.microsoft.com/office/powerpoint/2010/main" val="379201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What are the known exceptions to regional accreditation requirements for admission of transfer-of-credit purposes? </a:t>
            </a:r>
            <a:endParaRPr lang="en-US" sz="2800" dirty="0">
              <a:solidFill>
                <a:schemeClr val="accent1">
                  <a:lumMod val="50000"/>
                </a:schemeClr>
              </a:solidFill>
            </a:endParaRPr>
          </a:p>
        </p:txBody>
      </p:sp>
      <p:sp>
        <p:nvSpPr>
          <p:cNvPr id="5" name="Content Placeholder 4"/>
          <p:cNvSpPr>
            <a:spLocks noGrp="1"/>
          </p:cNvSpPr>
          <p:nvPr>
            <p:ph idx="1"/>
          </p:nvPr>
        </p:nvSpPr>
        <p:spPr/>
        <p:txBody>
          <a:bodyPr>
            <a:normAutofit fontScale="92500" lnSpcReduction="10000"/>
          </a:bodyPr>
          <a:lstStyle/>
          <a:p>
            <a:r>
              <a:rPr lang="en-US" dirty="0"/>
              <a:t>For admissions purposes, but not transfer credit</a:t>
            </a:r>
          </a:p>
          <a:p>
            <a:r>
              <a:rPr lang="en-US" dirty="0"/>
              <a:t>For approved study abroad credit</a:t>
            </a:r>
          </a:p>
          <a:p>
            <a:r>
              <a:rPr lang="en-US" dirty="0"/>
              <a:t>Case-by-case approval process</a:t>
            </a:r>
          </a:p>
          <a:p>
            <a:pPr lvl="1"/>
            <a:r>
              <a:rPr lang="en-US" dirty="0"/>
              <a:t>Faculty department review of course materials and instructor credentials</a:t>
            </a:r>
          </a:p>
          <a:p>
            <a:pPr lvl="1"/>
            <a:r>
              <a:rPr lang="en-US" dirty="0"/>
              <a:t>Applicable to major</a:t>
            </a:r>
          </a:p>
          <a:p>
            <a:pPr lvl="1"/>
            <a:r>
              <a:rPr lang="en-US" dirty="0"/>
              <a:t>Previously approved by another regionally accredited institution</a:t>
            </a:r>
          </a:p>
          <a:p>
            <a:r>
              <a:rPr lang="en-US" dirty="0"/>
              <a:t>Prior learning assessments </a:t>
            </a:r>
          </a:p>
          <a:p>
            <a:r>
              <a:rPr lang="en-US" dirty="0"/>
              <a:t>National Accreditation</a:t>
            </a:r>
          </a:p>
          <a:p>
            <a:r>
              <a:rPr lang="en-US" dirty="0"/>
              <a:t>DOE approval</a:t>
            </a:r>
          </a:p>
          <a:p>
            <a:endParaRPr lang="en-US" dirty="0"/>
          </a:p>
        </p:txBody>
      </p:sp>
    </p:spTree>
    <p:extLst>
      <p:ext uri="{BB962C8B-B14F-4D97-AF65-F5344CB8AC3E}">
        <p14:creationId xmlns:p14="http://schemas.microsoft.com/office/powerpoint/2010/main" val="87115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1502" y="2171700"/>
            <a:ext cx="14935656" cy="6134100"/>
          </a:xfrm>
          <a:prstGeom prst="rect">
            <a:avLst/>
          </a:prstGeom>
        </p:spPr>
        <p:txBody>
          <a:bodyPr anchor="ctr"/>
          <a:lstStyle/>
          <a:p>
            <a:pPr marL="0" indent="0">
              <a:lnSpc>
                <a:spcPct val="100000"/>
              </a:lnSpc>
              <a:spcBef>
                <a:spcPts val="1400"/>
              </a:spcBef>
              <a:spcAft>
                <a:spcPts val="1200"/>
              </a:spcAft>
              <a:buNone/>
            </a:pPr>
            <a:r>
              <a:rPr lang="en-US" sz="6600" dirty="0"/>
              <a:t>Determining recognition of institutions outside the United States and comparing it to regional academic accreditation in the U.S. for undergraduate and graduate admissions purposes.</a:t>
            </a:r>
            <a:endParaRPr lang="en-US" altLang="en-US" sz="6600" dirty="0">
              <a:solidFill>
                <a:srgbClr val="000000"/>
              </a:solidFill>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B82C71E4-DB42-D249-AEAE-D55A62BD33D4}" type="slidenum">
              <a:rPr lang="en-US" smtClean="0"/>
              <a:pPr/>
              <a:t>2</a:t>
            </a:fld>
            <a:endParaRPr lang="en-US" dirty="0"/>
          </a:p>
        </p:txBody>
      </p:sp>
    </p:spTree>
    <p:extLst>
      <p:ext uri="{BB962C8B-B14F-4D97-AF65-F5344CB8AC3E}">
        <p14:creationId xmlns:p14="http://schemas.microsoft.com/office/powerpoint/2010/main" val="887504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accent1">
                  <a:lumMod val="50000"/>
                </a:schemeClr>
              </a:solidFill>
            </a:endParaRPr>
          </a:p>
        </p:txBody>
      </p:sp>
      <p:sp>
        <p:nvSpPr>
          <p:cNvPr id="3" name="Content Placeholder 2"/>
          <p:cNvSpPr>
            <a:spLocks noGrp="1"/>
          </p:cNvSpPr>
          <p:nvPr>
            <p:ph sz="half" idx="1"/>
          </p:nvPr>
        </p:nvSpPr>
        <p:spPr>
          <a:xfrm>
            <a:off x="1756521" y="2895600"/>
            <a:ext cx="12440651" cy="5882640"/>
          </a:xfrm>
        </p:spPr>
        <p:txBody>
          <a:bodyPr vert="horz" lIns="130048" tIns="65024" rIns="130048" bIns="65024" rtlCol="0">
            <a:normAutofit/>
          </a:bodyPr>
          <a:lstStyle/>
          <a:p>
            <a:pPr lvl="1">
              <a:lnSpc>
                <a:spcPct val="80000"/>
              </a:lnSpc>
            </a:pPr>
            <a:endParaRPr lang="en-US" sz="3129" dirty="0"/>
          </a:p>
          <a:p>
            <a:pPr lvl="1">
              <a:lnSpc>
                <a:spcPct val="80000"/>
              </a:lnSpc>
            </a:pPr>
            <a:r>
              <a:rPr lang="en-US" sz="3200" dirty="0"/>
              <a:t>There is an identified gap in institutional understanding of  recognition practices outside of the US once you move beyond the Ministry of Education</a:t>
            </a:r>
          </a:p>
          <a:p>
            <a:pPr lvl="1">
              <a:lnSpc>
                <a:spcPct val="80000"/>
              </a:lnSpc>
            </a:pPr>
            <a:endParaRPr lang="en-US" sz="3200" dirty="0"/>
          </a:p>
          <a:p>
            <a:pPr lvl="1">
              <a:lnSpc>
                <a:spcPct val="80000"/>
              </a:lnSpc>
            </a:pPr>
            <a:r>
              <a:rPr lang="en-US" sz="3200" dirty="0"/>
              <a:t>There appears to be some reliance on outside evaluation services to support institutional decision-making</a:t>
            </a:r>
          </a:p>
          <a:p>
            <a:pPr lvl="1">
              <a:lnSpc>
                <a:spcPct val="80000"/>
              </a:lnSpc>
            </a:pPr>
            <a:endParaRPr lang="en-US" sz="3200" dirty="0"/>
          </a:p>
          <a:p>
            <a:pPr lvl="2">
              <a:lnSpc>
                <a:spcPct val="80000"/>
              </a:lnSpc>
            </a:pPr>
            <a:r>
              <a:rPr lang="en-US" sz="2800" dirty="0"/>
              <a:t>How are evaluation services framing the recognition statement? </a:t>
            </a:r>
          </a:p>
          <a:p>
            <a:pPr lvl="1">
              <a:lnSpc>
                <a:spcPct val="80000"/>
              </a:lnSpc>
            </a:pPr>
            <a:endParaRPr lang="en-US" sz="3200" dirty="0"/>
          </a:p>
          <a:p>
            <a:pPr marL="715253" lvl="2" indent="0">
              <a:lnSpc>
                <a:spcPct val="80000"/>
              </a:lnSpc>
              <a:buNone/>
            </a:pPr>
            <a:endParaRPr lang="en-US" dirty="0"/>
          </a:p>
          <a:p>
            <a:pPr lvl="1"/>
            <a:endParaRPr lang="en-US" dirty="0"/>
          </a:p>
          <a:p>
            <a:pPr lvl="1"/>
            <a:endParaRPr lang="en-US" dirty="0"/>
          </a:p>
          <a:p>
            <a:endParaRPr lang="en-US" dirty="0"/>
          </a:p>
          <a:p>
            <a:pPr lvl="1"/>
            <a:endParaRPr lang="en-US" dirty="0"/>
          </a:p>
        </p:txBody>
      </p:sp>
      <p:sp>
        <p:nvSpPr>
          <p:cNvPr id="5" name="Rectangle 4">
            <a:extLst>
              <a:ext uri="{FF2B5EF4-FFF2-40B4-BE49-F238E27FC236}">
                <a16:creationId xmlns:a16="http://schemas.microsoft.com/office/drawing/2014/main" xmlns="" id="{C8E09F50-E1ED-4411-A293-2FBD6C2C1E33}"/>
              </a:ext>
            </a:extLst>
          </p:cNvPr>
          <p:cNvSpPr/>
          <p:nvPr/>
        </p:nvSpPr>
        <p:spPr>
          <a:xfrm>
            <a:off x="4001943" y="1600200"/>
            <a:ext cx="7949805" cy="646331"/>
          </a:xfrm>
          <a:prstGeom prst="rect">
            <a:avLst/>
          </a:prstGeom>
        </p:spPr>
        <p:txBody>
          <a:bodyPr wrap="none">
            <a:spAutoFit/>
          </a:bodyPr>
          <a:lstStyle/>
          <a:p>
            <a:r>
              <a:rPr lang="en-US" dirty="0">
                <a:solidFill>
                  <a:schemeClr val="accent1">
                    <a:lumMod val="50000"/>
                  </a:schemeClr>
                </a:solidFill>
              </a:rPr>
              <a:t>ADDITIONAL THOUGHTS &amp; Questions</a:t>
            </a:r>
            <a:endParaRPr lang="en-US" dirty="0"/>
          </a:p>
        </p:txBody>
      </p:sp>
    </p:spTree>
    <p:extLst>
      <p:ext uri="{BB962C8B-B14F-4D97-AF65-F5344CB8AC3E}">
        <p14:creationId xmlns:p14="http://schemas.microsoft.com/office/powerpoint/2010/main" val="382698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32" y="723900"/>
            <a:ext cx="15418030" cy="1638300"/>
          </a:xfrm>
        </p:spPr>
        <p:txBody>
          <a:bodyPr/>
          <a:lstStyle/>
          <a:p>
            <a:pPr algn="ctr"/>
            <a:r>
              <a:rPr lang="en-US" dirty="0"/>
              <a:t>Popular resources for determining recognition status/ accreditation of foreign institutions</a:t>
            </a:r>
          </a:p>
        </p:txBody>
      </p:sp>
      <p:sp>
        <p:nvSpPr>
          <p:cNvPr id="4" name="Slide Number Placeholder 3"/>
          <p:cNvSpPr>
            <a:spLocks noGrp="1"/>
          </p:cNvSpPr>
          <p:nvPr>
            <p:ph type="sldNum" sz="quarter" idx="10"/>
          </p:nvPr>
        </p:nvSpPr>
        <p:spPr/>
        <p:txBody>
          <a:bodyPr/>
          <a:lstStyle/>
          <a:p>
            <a:fld id="{B82C71E4-DB42-D249-AEAE-D55A62BD33D4}" type="slidenum">
              <a:rPr lang="en-US" smtClean="0"/>
              <a:pPr/>
              <a:t>21</a:t>
            </a:fld>
            <a:endParaRPr lang="en-US" dirty="0"/>
          </a:p>
        </p:txBody>
      </p:sp>
      <p:sp>
        <p:nvSpPr>
          <p:cNvPr id="5" name="Content Placeholder 2"/>
          <p:cNvSpPr>
            <a:spLocks noGrp="1"/>
          </p:cNvSpPr>
          <p:nvPr>
            <p:ph idx="1"/>
          </p:nvPr>
        </p:nvSpPr>
        <p:spPr>
          <a:xfrm>
            <a:off x="1151505" y="2286000"/>
            <a:ext cx="11176226" cy="6629400"/>
          </a:xfrm>
          <a:prstGeom prst="rect">
            <a:avLst/>
          </a:prstGeom>
        </p:spPr>
        <p:txBody>
          <a:bodyPr anchor="ctr"/>
          <a:lstStyle/>
          <a:p>
            <a:pPr>
              <a:lnSpc>
                <a:spcPts val="3860"/>
              </a:lnSpc>
            </a:pPr>
            <a:endParaRPr lang="en-US" altLang="en-US" sz="3600" dirty="0">
              <a:solidFill>
                <a:srgbClr val="000000"/>
              </a:solidFill>
              <a:latin typeface="Arial" panose="020B0604020202020204" pitchFamily="34" charset="0"/>
              <a:ea typeface="Arial" charset="0"/>
              <a:cs typeface="Arial" panose="020B0604020202020204" pitchFamily="34" charset="0"/>
              <a:sym typeface="Arial" charset="0"/>
            </a:endParaRPr>
          </a:p>
          <a:p>
            <a:pPr>
              <a:lnSpc>
                <a:spcPts val="3860"/>
              </a:lnSpc>
            </a:pPr>
            <a:endParaRPr lang="en-US" altLang="en-US" sz="3600" dirty="0">
              <a:solidFill>
                <a:srgbClr val="000000"/>
              </a:solidFill>
              <a:latin typeface="Arial" panose="020B0604020202020204" pitchFamily="34" charset="0"/>
              <a:ea typeface="Arial" charset="0"/>
              <a:cs typeface="Arial" panose="020B0604020202020204" pitchFamily="34" charset="0"/>
              <a:sym typeface="Arial" charset="0"/>
            </a:endParaRPr>
          </a:p>
          <a:p>
            <a:pPr>
              <a:lnSpc>
                <a:spcPts val="3860"/>
              </a:lnSpc>
            </a:pPr>
            <a:r>
              <a:rPr lang="en-US" altLang="en-US" sz="3600" b="1" u="sng" dirty="0">
                <a:solidFill>
                  <a:srgbClr val="000000"/>
                </a:solidFill>
                <a:latin typeface="Arial" panose="020B0604020202020204" pitchFamily="34" charset="0"/>
                <a:ea typeface="Arial" charset="0"/>
                <a:cs typeface="Arial" panose="020B0604020202020204" pitchFamily="34" charset="0"/>
                <a:sym typeface="Arial" charset="0"/>
              </a:rPr>
              <a:t>In-country Resources:</a:t>
            </a:r>
          </a:p>
          <a:p>
            <a:r>
              <a:rPr lang="en-US" dirty="0"/>
              <a:t>Ministries of Education</a:t>
            </a:r>
          </a:p>
          <a:p>
            <a:pPr lvl="1"/>
            <a:r>
              <a:rPr lang="en-US" dirty="0"/>
              <a:t>National or Regional</a:t>
            </a:r>
          </a:p>
          <a:p>
            <a:pPr lvl="1"/>
            <a:r>
              <a:rPr lang="en-US" dirty="0"/>
              <a:t>Comprehensive</a:t>
            </a:r>
          </a:p>
          <a:p>
            <a:pPr lvl="1"/>
            <a:r>
              <a:rPr lang="en-US" dirty="0"/>
              <a:t>Level-specific (General, Higher, </a:t>
            </a:r>
            <a:r>
              <a:rPr lang="en-US" dirty="0" err="1"/>
              <a:t>Etc</a:t>
            </a:r>
            <a:r>
              <a:rPr lang="en-US" dirty="0"/>
              <a:t>)</a:t>
            </a:r>
          </a:p>
          <a:p>
            <a:r>
              <a:rPr lang="en-US" dirty="0"/>
              <a:t>Professional Ministries</a:t>
            </a:r>
          </a:p>
          <a:p>
            <a:pPr lvl="1"/>
            <a:r>
              <a:rPr lang="en-US" dirty="0"/>
              <a:t>Health, Agriculture, Defense, Technical, Etc. </a:t>
            </a:r>
          </a:p>
          <a:p>
            <a:r>
              <a:rPr lang="en-US" dirty="0"/>
              <a:t>Examination Boards</a:t>
            </a:r>
          </a:p>
          <a:p>
            <a:pPr lvl="1"/>
            <a:r>
              <a:rPr lang="en-US" dirty="0"/>
              <a:t>Primarily Secondary, but not always</a:t>
            </a:r>
          </a:p>
          <a:p>
            <a:r>
              <a:rPr lang="en-US" dirty="0"/>
              <a:t>“Other” governmental bodies overseeing education</a:t>
            </a:r>
          </a:p>
          <a:p>
            <a:endParaRPr lang="en-US" dirty="0"/>
          </a:p>
          <a:p>
            <a:pPr>
              <a:lnSpc>
                <a:spcPts val="3860"/>
              </a:lnSpc>
            </a:pPr>
            <a:endParaRPr lang="en-US" altLang="en-US" sz="3600" dirty="0">
              <a:solidFill>
                <a:srgbClr val="000000"/>
              </a:solidFill>
              <a:latin typeface="Arial" charset="0"/>
              <a:ea typeface="Arial" charset="0"/>
              <a:cs typeface="Arial" charset="0"/>
              <a:sym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6331" y="2705100"/>
            <a:ext cx="4419600" cy="2438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2716" y="5143500"/>
            <a:ext cx="4724399" cy="2895600"/>
          </a:xfrm>
          <a:prstGeom prst="rect">
            <a:avLst/>
          </a:prstGeom>
        </p:spPr>
      </p:pic>
    </p:spTree>
    <p:extLst>
      <p:ext uri="{BB962C8B-B14F-4D97-AF65-F5344CB8AC3E}">
        <p14:creationId xmlns:p14="http://schemas.microsoft.com/office/powerpoint/2010/main" val="1063600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77546" y="8019628"/>
            <a:ext cx="3813544" cy="442557"/>
          </a:xfrm>
          <a:prstGeom prst="rect">
            <a:avLst/>
          </a:prstGeom>
        </p:spPr>
        <p:txBody>
          <a:bodyPr wrap="none">
            <a:spAutoFit/>
          </a:bodyPr>
          <a:lstStyle/>
          <a:p>
            <a:r>
              <a:rPr lang="en-US" sz="2276" dirty="0">
                <a:solidFill>
                  <a:srgbClr val="00B0F0"/>
                </a:solidFill>
                <a:hlinkClick r:id="rId2"/>
              </a:rPr>
              <a:t>http://www.education.gov.uk/</a:t>
            </a:r>
            <a:endParaRPr lang="en-US" sz="2276" dirty="0">
              <a:solidFill>
                <a:srgbClr val="00B0F0"/>
              </a:solidFill>
            </a:endParaRPr>
          </a:p>
        </p:txBody>
      </p:sp>
      <p:pic>
        <p:nvPicPr>
          <p:cNvPr id="6" name="Picture 5"/>
          <p:cNvPicPr>
            <a:picLocks noChangeAspect="1"/>
          </p:cNvPicPr>
          <p:nvPr/>
        </p:nvPicPr>
        <p:blipFill>
          <a:blip r:embed="rId3"/>
          <a:stretch>
            <a:fillRect/>
          </a:stretch>
        </p:blipFill>
        <p:spPr>
          <a:xfrm>
            <a:off x="3772719" y="533594"/>
            <a:ext cx="9137584" cy="7280351"/>
          </a:xfrm>
          <a:prstGeom prst="rect">
            <a:avLst/>
          </a:prstGeom>
          <a:ln>
            <a:solidFill>
              <a:schemeClr val="tx1"/>
            </a:solidFill>
          </a:ln>
        </p:spPr>
      </p:pic>
      <p:sp>
        <p:nvSpPr>
          <p:cNvPr id="2" name="TextBox 1"/>
          <p:cNvSpPr txBox="1"/>
          <p:nvPr/>
        </p:nvSpPr>
        <p:spPr>
          <a:xfrm>
            <a:off x="13567544" y="2021536"/>
            <a:ext cx="3560787" cy="1569660"/>
          </a:xfrm>
          <a:prstGeom prst="rect">
            <a:avLst/>
          </a:prstGeom>
          <a:noFill/>
          <a:ln>
            <a:solidFill>
              <a:srgbClr val="FF0000"/>
            </a:solidFill>
          </a:ln>
        </p:spPr>
        <p:txBody>
          <a:bodyPr wrap="square" rtlCol="0">
            <a:spAutoFit/>
          </a:bodyPr>
          <a:lstStyle/>
          <a:p>
            <a:r>
              <a:rPr lang="en-US" sz="2400" dirty="0"/>
              <a:t>Government organizations (ministries)  offer primary source information</a:t>
            </a:r>
          </a:p>
        </p:txBody>
      </p:sp>
    </p:spTree>
    <p:extLst>
      <p:ext uri="{BB962C8B-B14F-4D97-AF65-F5344CB8AC3E}">
        <p14:creationId xmlns:p14="http://schemas.microsoft.com/office/powerpoint/2010/main" val="4146791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49705" y="7239000"/>
            <a:ext cx="7873889" cy="792781"/>
          </a:xfrm>
          <a:prstGeom prst="rect">
            <a:avLst/>
          </a:prstGeom>
        </p:spPr>
        <p:txBody>
          <a:bodyPr wrap="square">
            <a:spAutoFit/>
          </a:bodyPr>
          <a:lstStyle/>
          <a:p>
            <a:pPr algn="ctr"/>
            <a:r>
              <a:rPr lang="en-US" sz="2276" dirty="0">
                <a:solidFill>
                  <a:srgbClr val="00B0F0"/>
                </a:solidFill>
                <a:hlinkClick r:id="rId2"/>
              </a:rPr>
              <a:t>https://www.gov.uk/check-a-university-is-officially-recognised/recognised-bodies</a:t>
            </a:r>
            <a:endParaRPr lang="en-US" sz="2276" dirty="0">
              <a:solidFill>
                <a:srgbClr val="00B0F0"/>
              </a:solidFill>
            </a:endParaRPr>
          </a:p>
        </p:txBody>
      </p:sp>
      <p:sp>
        <p:nvSpPr>
          <p:cNvPr id="6" name="TextBox 5"/>
          <p:cNvSpPr txBox="1"/>
          <p:nvPr/>
        </p:nvSpPr>
        <p:spPr>
          <a:xfrm>
            <a:off x="11413331" y="2209800"/>
            <a:ext cx="5257800" cy="1569660"/>
          </a:xfrm>
          <a:prstGeom prst="rect">
            <a:avLst/>
          </a:prstGeom>
          <a:noFill/>
          <a:ln>
            <a:solidFill>
              <a:srgbClr val="FF0000"/>
            </a:solidFill>
          </a:ln>
        </p:spPr>
        <p:txBody>
          <a:bodyPr wrap="square" rtlCol="0">
            <a:spAutoFit/>
          </a:bodyPr>
          <a:lstStyle/>
          <a:p>
            <a:r>
              <a:rPr lang="en-US" sz="2400" dirty="0">
                <a:solidFill>
                  <a:prstClr val="black"/>
                </a:solidFill>
              </a:rPr>
              <a:t>Many Ministries often have a page to verify recognition  - this is the first place to look when investigating an institution's accreditation /recognition</a:t>
            </a:r>
          </a:p>
        </p:txBody>
      </p:sp>
      <p:pic>
        <p:nvPicPr>
          <p:cNvPr id="3" name="Picture 2"/>
          <p:cNvPicPr>
            <a:picLocks noChangeAspect="1"/>
          </p:cNvPicPr>
          <p:nvPr/>
        </p:nvPicPr>
        <p:blipFill>
          <a:blip r:embed="rId3"/>
          <a:stretch>
            <a:fillRect/>
          </a:stretch>
        </p:blipFill>
        <p:spPr>
          <a:xfrm>
            <a:off x="224927" y="310051"/>
            <a:ext cx="9585249" cy="8799572"/>
          </a:xfrm>
          <a:prstGeom prst="rect">
            <a:avLst/>
          </a:prstGeom>
          <a:ln>
            <a:solidFill>
              <a:schemeClr val="tx1"/>
            </a:solidFill>
          </a:ln>
        </p:spPr>
      </p:pic>
    </p:spTree>
    <p:extLst>
      <p:ext uri="{BB962C8B-B14F-4D97-AF65-F5344CB8AC3E}">
        <p14:creationId xmlns:p14="http://schemas.microsoft.com/office/powerpoint/2010/main" val="2866706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84478" y="7911254"/>
            <a:ext cx="12354560" cy="442557"/>
          </a:xfrm>
          <a:prstGeom prst="rect">
            <a:avLst/>
          </a:prstGeom>
        </p:spPr>
        <p:txBody>
          <a:bodyPr wrap="square">
            <a:spAutoFit/>
          </a:bodyPr>
          <a:lstStyle/>
          <a:p>
            <a:pPr algn="ctr"/>
            <a:r>
              <a:rPr lang="en-US" sz="2276" dirty="0">
                <a:solidFill>
                  <a:srgbClr val="00B0F0"/>
                </a:solidFill>
                <a:hlinkClick r:id="rId2"/>
              </a:rPr>
              <a:t>http://www.moe.edu.cn/publicfiles/business/htmlfiles/moe/moe_2812/200906/48836.html</a:t>
            </a:r>
            <a:endParaRPr lang="en-US" sz="2276" dirty="0">
              <a:solidFill>
                <a:srgbClr val="00B0F0"/>
              </a:solidFill>
            </a:endParaRPr>
          </a:p>
        </p:txBody>
      </p:sp>
      <p:pic>
        <p:nvPicPr>
          <p:cNvPr id="7" name="Picture 6"/>
          <p:cNvPicPr>
            <a:picLocks noChangeAspect="1"/>
          </p:cNvPicPr>
          <p:nvPr/>
        </p:nvPicPr>
        <p:blipFill>
          <a:blip r:embed="rId3"/>
          <a:stretch>
            <a:fillRect/>
          </a:stretch>
        </p:blipFill>
        <p:spPr>
          <a:xfrm>
            <a:off x="2384478" y="81999"/>
            <a:ext cx="12923520" cy="7759302"/>
          </a:xfrm>
          <a:prstGeom prst="rect">
            <a:avLst/>
          </a:prstGeom>
          <a:ln>
            <a:solidFill>
              <a:schemeClr val="tx1"/>
            </a:solidFill>
          </a:ln>
        </p:spPr>
      </p:pic>
      <p:pic>
        <p:nvPicPr>
          <p:cNvPr id="3" name="Picture 2"/>
          <p:cNvPicPr>
            <a:picLocks noChangeAspect="1"/>
          </p:cNvPicPr>
          <p:nvPr/>
        </p:nvPicPr>
        <p:blipFill rotWithShape="1">
          <a:blip r:embed="rId4"/>
          <a:srcRect r="8248" b="15427"/>
          <a:stretch/>
        </p:blipFill>
        <p:spPr>
          <a:xfrm>
            <a:off x="11088568" y="3616934"/>
            <a:ext cx="5735801" cy="3997264"/>
          </a:xfrm>
          <a:prstGeom prst="rect">
            <a:avLst/>
          </a:prstGeom>
          <a:ln w="28575">
            <a:solidFill>
              <a:srgbClr val="FF0000"/>
            </a:solidFill>
          </a:ln>
        </p:spPr>
      </p:pic>
      <p:pic>
        <p:nvPicPr>
          <p:cNvPr id="6" name="Picture 5"/>
          <p:cNvPicPr>
            <a:picLocks noChangeAspect="1"/>
          </p:cNvPicPr>
          <p:nvPr/>
        </p:nvPicPr>
        <p:blipFill>
          <a:blip r:embed="rId5"/>
          <a:stretch>
            <a:fillRect/>
          </a:stretch>
        </p:blipFill>
        <p:spPr>
          <a:xfrm rot="10800000">
            <a:off x="9016431" y="4871970"/>
            <a:ext cx="1664758" cy="598272"/>
          </a:xfrm>
          <a:prstGeom prst="rect">
            <a:avLst/>
          </a:prstGeom>
        </p:spPr>
      </p:pic>
    </p:spTree>
    <p:extLst>
      <p:ext uri="{BB962C8B-B14F-4D97-AF65-F5344CB8AC3E}">
        <p14:creationId xmlns:p14="http://schemas.microsoft.com/office/powerpoint/2010/main" val="693291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1758624-3CB4-4549-8C13-C3DC50DB6601}"/>
              </a:ext>
            </a:extLst>
          </p:cNvPr>
          <p:cNvSpPr>
            <a:spLocks noGrp="1"/>
          </p:cNvSpPr>
          <p:nvPr>
            <p:ph type="sldNum" sz="quarter" idx="10"/>
          </p:nvPr>
        </p:nvSpPr>
        <p:spPr/>
        <p:txBody>
          <a:bodyPr/>
          <a:lstStyle/>
          <a:p>
            <a:fld id="{B82C71E4-DB42-D249-AEAE-D55A62BD33D4}" type="slidenum">
              <a:rPr lang="en-US" smtClean="0"/>
              <a:pPr/>
              <a:t>25</a:t>
            </a:fld>
            <a:endParaRPr lang="en-US" dirty="0"/>
          </a:p>
        </p:txBody>
      </p:sp>
      <p:pic>
        <p:nvPicPr>
          <p:cNvPr id="5" name="Picture 4">
            <a:extLst>
              <a:ext uri="{FF2B5EF4-FFF2-40B4-BE49-F238E27FC236}">
                <a16:creationId xmlns:a16="http://schemas.microsoft.com/office/drawing/2014/main" xmlns="" id="{3A431CB9-E074-4D3F-BE0A-1AC37CFAF150}"/>
              </a:ext>
            </a:extLst>
          </p:cNvPr>
          <p:cNvPicPr>
            <a:picLocks noChangeAspect="1"/>
          </p:cNvPicPr>
          <p:nvPr/>
        </p:nvPicPr>
        <p:blipFill>
          <a:blip r:embed="rId2"/>
          <a:stretch>
            <a:fillRect/>
          </a:stretch>
        </p:blipFill>
        <p:spPr>
          <a:xfrm>
            <a:off x="8517731" y="1295400"/>
            <a:ext cx="8429788" cy="6858000"/>
          </a:xfrm>
          <a:prstGeom prst="rect">
            <a:avLst/>
          </a:prstGeom>
          <a:ln>
            <a:solidFill>
              <a:schemeClr val="accent1"/>
            </a:solidFill>
          </a:ln>
        </p:spPr>
      </p:pic>
      <p:pic>
        <p:nvPicPr>
          <p:cNvPr id="6" name="Picture 5">
            <a:extLst>
              <a:ext uri="{FF2B5EF4-FFF2-40B4-BE49-F238E27FC236}">
                <a16:creationId xmlns:a16="http://schemas.microsoft.com/office/drawing/2014/main" xmlns="" id="{97562249-75B8-4DDD-8605-D96A341E2572}"/>
              </a:ext>
            </a:extLst>
          </p:cNvPr>
          <p:cNvPicPr>
            <a:picLocks noChangeAspect="1"/>
          </p:cNvPicPr>
          <p:nvPr/>
        </p:nvPicPr>
        <p:blipFill>
          <a:blip r:embed="rId3"/>
          <a:stretch>
            <a:fillRect/>
          </a:stretch>
        </p:blipFill>
        <p:spPr>
          <a:xfrm>
            <a:off x="369979" y="1023937"/>
            <a:ext cx="6746700" cy="7400925"/>
          </a:xfrm>
          <a:prstGeom prst="rect">
            <a:avLst/>
          </a:prstGeom>
          <a:ln>
            <a:solidFill>
              <a:schemeClr val="accent1"/>
            </a:solidFill>
          </a:ln>
        </p:spPr>
      </p:pic>
      <p:sp>
        <p:nvSpPr>
          <p:cNvPr id="7" name="Oval 6">
            <a:extLst>
              <a:ext uri="{FF2B5EF4-FFF2-40B4-BE49-F238E27FC236}">
                <a16:creationId xmlns:a16="http://schemas.microsoft.com/office/drawing/2014/main" xmlns="" id="{2F45A741-B00A-41B2-8138-506F0CD0C814}"/>
              </a:ext>
            </a:extLst>
          </p:cNvPr>
          <p:cNvSpPr/>
          <p:nvPr/>
        </p:nvSpPr>
        <p:spPr>
          <a:xfrm>
            <a:off x="3378456" y="1431823"/>
            <a:ext cx="762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xmlns="" id="{D8F6054C-E777-42FE-AA30-B9BBA6D8AAE5}"/>
              </a:ext>
            </a:extLst>
          </p:cNvPr>
          <p:cNvSpPr/>
          <p:nvPr/>
        </p:nvSpPr>
        <p:spPr>
          <a:xfrm>
            <a:off x="7332668" y="4038600"/>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BFC69C08-CF0F-4103-9559-5594F425CF8F}"/>
              </a:ext>
            </a:extLst>
          </p:cNvPr>
          <p:cNvSpPr txBox="1"/>
          <p:nvPr/>
        </p:nvSpPr>
        <p:spPr>
          <a:xfrm>
            <a:off x="8517731" y="8497669"/>
            <a:ext cx="4636269" cy="646331"/>
          </a:xfrm>
          <a:prstGeom prst="rect">
            <a:avLst/>
          </a:prstGeom>
          <a:noFill/>
        </p:spPr>
        <p:txBody>
          <a:bodyPr wrap="none" rtlCol="0">
            <a:spAutoFit/>
          </a:bodyPr>
          <a:lstStyle/>
          <a:p>
            <a:r>
              <a:rPr lang="en-US" dirty="0">
                <a:hlinkClick r:id="rId4"/>
              </a:rPr>
              <a:t>http://www.ucj.org.jm/</a:t>
            </a:r>
            <a:r>
              <a:rPr lang="en-US" dirty="0"/>
              <a:t> </a:t>
            </a:r>
          </a:p>
        </p:txBody>
      </p:sp>
      <p:sp>
        <p:nvSpPr>
          <p:cNvPr id="14" name="TextBox 13">
            <a:extLst>
              <a:ext uri="{FF2B5EF4-FFF2-40B4-BE49-F238E27FC236}">
                <a16:creationId xmlns:a16="http://schemas.microsoft.com/office/drawing/2014/main" xmlns="" id="{92046DB1-8896-48A1-9E1B-DF9CD8D92DAA}"/>
              </a:ext>
            </a:extLst>
          </p:cNvPr>
          <p:cNvSpPr txBox="1"/>
          <p:nvPr/>
        </p:nvSpPr>
        <p:spPr>
          <a:xfrm>
            <a:off x="9885403" y="476934"/>
            <a:ext cx="5694444" cy="646331"/>
          </a:xfrm>
          <a:prstGeom prst="rect">
            <a:avLst/>
          </a:prstGeom>
          <a:noFill/>
          <a:ln>
            <a:solidFill>
              <a:srgbClr val="FF0000"/>
            </a:solidFill>
          </a:ln>
        </p:spPr>
        <p:txBody>
          <a:bodyPr wrap="none" rtlCol="0">
            <a:spAutoFit/>
          </a:bodyPr>
          <a:lstStyle/>
          <a:p>
            <a:r>
              <a:rPr lang="en-US" dirty="0"/>
              <a:t>Programmatic Accreditation</a:t>
            </a:r>
          </a:p>
        </p:txBody>
      </p:sp>
    </p:spTree>
    <p:extLst>
      <p:ext uri="{BB962C8B-B14F-4D97-AF65-F5344CB8AC3E}">
        <p14:creationId xmlns:p14="http://schemas.microsoft.com/office/powerpoint/2010/main" val="2380453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F227D61-552E-419A-B07A-E6E40CBF092C}"/>
              </a:ext>
            </a:extLst>
          </p:cNvPr>
          <p:cNvSpPr>
            <a:spLocks noGrp="1"/>
          </p:cNvSpPr>
          <p:nvPr>
            <p:ph type="sldNum" sz="quarter" idx="10"/>
          </p:nvPr>
        </p:nvSpPr>
        <p:spPr/>
        <p:txBody>
          <a:bodyPr/>
          <a:lstStyle/>
          <a:p>
            <a:fld id="{B82C71E4-DB42-D249-AEAE-D55A62BD33D4}" type="slidenum">
              <a:rPr lang="en-US" smtClean="0"/>
              <a:pPr/>
              <a:t>26</a:t>
            </a:fld>
            <a:endParaRPr lang="en-US" dirty="0"/>
          </a:p>
        </p:txBody>
      </p:sp>
      <p:pic>
        <p:nvPicPr>
          <p:cNvPr id="6" name="Picture 5">
            <a:extLst>
              <a:ext uri="{FF2B5EF4-FFF2-40B4-BE49-F238E27FC236}">
                <a16:creationId xmlns:a16="http://schemas.microsoft.com/office/drawing/2014/main" xmlns="" id="{C7625939-2742-44C5-B190-E024C2A18D34}"/>
              </a:ext>
            </a:extLst>
          </p:cNvPr>
          <p:cNvPicPr>
            <a:picLocks noChangeAspect="1"/>
          </p:cNvPicPr>
          <p:nvPr/>
        </p:nvPicPr>
        <p:blipFill>
          <a:blip r:embed="rId2"/>
          <a:stretch>
            <a:fillRect/>
          </a:stretch>
        </p:blipFill>
        <p:spPr>
          <a:xfrm>
            <a:off x="11718131" y="2976450"/>
            <a:ext cx="5181600" cy="6396150"/>
          </a:xfrm>
          <a:prstGeom prst="rect">
            <a:avLst/>
          </a:prstGeom>
          <a:ln>
            <a:solidFill>
              <a:schemeClr val="tx1"/>
            </a:solidFill>
          </a:ln>
        </p:spPr>
      </p:pic>
      <p:sp>
        <p:nvSpPr>
          <p:cNvPr id="7" name="TextBox 6">
            <a:extLst>
              <a:ext uri="{FF2B5EF4-FFF2-40B4-BE49-F238E27FC236}">
                <a16:creationId xmlns:a16="http://schemas.microsoft.com/office/drawing/2014/main" xmlns="" id="{6D5BB75A-2338-49E2-A44E-02E8CE174990}"/>
              </a:ext>
            </a:extLst>
          </p:cNvPr>
          <p:cNvSpPr txBox="1"/>
          <p:nvPr/>
        </p:nvSpPr>
        <p:spPr>
          <a:xfrm>
            <a:off x="3488531" y="393192"/>
            <a:ext cx="10668000" cy="1754326"/>
          </a:xfrm>
          <a:prstGeom prst="rect">
            <a:avLst/>
          </a:prstGeom>
          <a:noFill/>
          <a:ln>
            <a:solidFill>
              <a:srgbClr val="FF0000"/>
            </a:solidFill>
          </a:ln>
        </p:spPr>
        <p:txBody>
          <a:bodyPr wrap="square" rtlCol="0">
            <a:spAutoFit/>
          </a:bodyPr>
          <a:lstStyle/>
          <a:p>
            <a:r>
              <a:rPr lang="en-US" dirty="0">
                <a:latin typeface="Helvetica  "/>
              </a:rPr>
              <a:t>Non-MOE sources of institutional recognition:</a:t>
            </a:r>
          </a:p>
          <a:p>
            <a:r>
              <a:rPr lang="en-US" dirty="0">
                <a:latin typeface="Helvetica  "/>
              </a:rPr>
              <a:t>Saudi Arabia – Ministry of Education vs. Technical and Vocational Training Corporation</a:t>
            </a:r>
          </a:p>
        </p:txBody>
      </p:sp>
      <p:pic>
        <p:nvPicPr>
          <p:cNvPr id="8" name="Picture 7">
            <a:extLst>
              <a:ext uri="{FF2B5EF4-FFF2-40B4-BE49-F238E27FC236}">
                <a16:creationId xmlns:a16="http://schemas.microsoft.com/office/drawing/2014/main" xmlns="" id="{6356E15F-805A-4A72-A31C-64331CF69009}"/>
              </a:ext>
            </a:extLst>
          </p:cNvPr>
          <p:cNvPicPr>
            <a:picLocks noChangeAspect="1"/>
          </p:cNvPicPr>
          <p:nvPr/>
        </p:nvPicPr>
        <p:blipFill>
          <a:blip r:embed="rId3"/>
          <a:stretch>
            <a:fillRect/>
          </a:stretch>
        </p:blipFill>
        <p:spPr>
          <a:xfrm>
            <a:off x="791766" y="2286000"/>
            <a:ext cx="9660731" cy="5577508"/>
          </a:xfrm>
          <a:prstGeom prst="rect">
            <a:avLst/>
          </a:prstGeom>
          <a:ln>
            <a:solidFill>
              <a:schemeClr val="tx1"/>
            </a:solidFill>
          </a:ln>
        </p:spPr>
      </p:pic>
      <p:sp>
        <p:nvSpPr>
          <p:cNvPr id="9" name="TextBox 8">
            <a:extLst>
              <a:ext uri="{FF2B5EF4-FFF2-40B4-BE49-F238E27FC236}">
                <a16:creationId xmlns:a16="http://schemas.microsoft.com/office/drawing/2014/main" xmlns="" id="{72699CDB-B50B-4D4E-A4EB-BE4D554F7918}"/>
              </a:ext>
            </a:extLst>
          </p:cNvPr>
          <p:cNvSpPr txBox="1"/>
          <p:nvPr/>
        </p:nvSpPr>
        <p:spPr>
          <a:xfrm>
            <a:off x="3488531" y="8190072"/>
            <a:ext cx="3666773" cy="646331"/>
          </a:xfrm>
          <a:prstGeom prst="rect">
            <a:avLst/>
          </a:prstGeom>
          <a:noFill/>
        </p:spPr>
        <p:txBody>
          <a:bodyPr wrap="none" rtlCol="0">
            <a:spAutoFit/>
          </a:bodyPr>
          <a:lstStyle/>
          <a:p>
            <a:r>
              <a:rPr lang="en-US" dirty="0">
                <a:hlinkClick r:id="rId4"/>
              </a:rPr>
              <a:t>www.moe.gov.sa</a:t>
            </a:r>
            <a:r>
              <a:rPr lang="en-US" dirty="0"/>
              <a:t> </a:t>
            </a:r>
          </a:p>
        </p:txBody>
      </p:sp>
      <p:sp>
        <p:nvSpPr>
          <p:cNvPr id="10" name="TextBox 9">
            <a:extLst>
              <a:ext uri="{FF2B5EF4-FFF2-40B4-BE49-F238E27FC236}">
                <a16:creationId xmlns:a16="http://schemas.microsoft.com/office/drawing/2014/main" xmlns="" id="{7691D694-98FE-4107-9983-58A35678A4F2}"/>
              </a:ext>
            </a:extLst>
          </p:cNvPr>
          <p:cNvSpPr txBox="1"/>
          <p:nvPr/>
        </p:nvSpPr>
        <p:spPr>
          <a:xfrm>
            <a:off x="12534759" y="2170608"/>
            <a:ext cx="3548344" cy="646331"/>
          </a:xfrm>
          <a:prstGeom prst="rect">
            <a:avLst/>
          </a:prstGeom>
          <a:noFill/>
        </p:spPr>
        <p:txBody>
          <a:bodyPr wrap="none" rtlCol="0">
            <a:spAutoFit/>
          </a:bodyPr>
          <a:lstStyle/>
          <a:p>
            <a:r>
              <a:rPr lang="en-US" dirty="0">
                <a:hlinkClick r:id="rId5"/>
              </a:rPr>
              <a:t>www.tvtc.gov.sa</a:t>
            </a:r>
            <a:r>
              <a:rPr lang="en-US" dirty="0"/>
              <a:t> </a:t>
            </a:r>
          </a:p>
        </p:txBody>
      </p:sp>
    </p:spTree>
    <p:extLst>
      <p:ext uri="{BB962C8B-B14F-4D97-AF65-F5344CB8AC3E}">
        <p14:creationId xmlns:p14="http://schemas.microsoft.com/office/powerpoint/2010/main" val="1807058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2B4BB910-38B1-4A38-8D07-A787425BC012}"/>
              </a:ext>
            </a:extLst>
          </p:cNvPr>
          <p:cNvSpPr>
            <a:spLocks noGrp="1"/>
          </p:cNvSpPr>
          <p:nvPr>
            <p:ph type="sldNum" sz="quarter" idx="10"/>
          </p:nvPr>
        </p:nvSpPr>
        <p:spPr/>
        <p:txBody>
          <a:bodyPr/>
          <a:lstStyle/>
          <a:p>
            <a:fld id="{B82C71E4-DB42-D249-AEAE-D55A62BD33D4}" type="slidenum">
              <a:rPr lang="en-US" smtClean="0"/>
              <a:pPr/>
              <a:t>27</a:t>
            </a:fld>
            <a:endParaRPr lang="en-US" dirty="0"/>
          </a:p>
        </p:txBody>
      </p:sp>
      <p:sp>
        <p:nvSpPr>
          <p:cNvPr id="4" name="Title 3">
            <a:extLst>
              <a:ext uri="{FF2B5EF4-FFF2-40B4-BE49-F238E27FC236}">
                <a16:creationId xmlns:a16="http://schemas.microsoft.com/office/drawing/2014/main" xmlns="" id="{03DFE827-0FA9-4821-9CA0-0D450D891372}"/>
              </a:ext>
            </a:extLst>
          </p:cNvPr>
          <p:cNvSpPr>
            <a:spLocks noGrp="1"/>
          </p:cNvSpPr>
          <p:nvPr>
            <p:ph type="title"/>
          </p:nvPr>
        </p:nvSpPr>
        <p:spPr>
          <a:xfrm>
            <a:off x="1151506" y="723900"/>
            <a:ext cx="11938225" cy="1028700"/>
          </a:xfrm>
          <a:ln>
            <a:solidFill>
              <a:srgbClr val="FF0000"/>
            </a:solidFill>
          </a:ln>
        </p:spPr>
        <p:txBody>
          <a:bodyPr/>
          <a:lstStyle/>
          <a:p>
            <a:r>
              <a:rPr lang="en-US" sz="3600" dirty="0">
                <a:latin typeface="Helvetica  "/>
              </a:rPr>
              <a:t>Examination Boards – West African Examinations Council</a:t>
            </a:r>
          </a:p>
        </p:txBody>
      </p:sp>
      <p:pic>
        <p:nvPicPr>
          <p:cNvPr id="5" name="Picture 4">
            <a:extLst>
              <a:ext uri="{FF2B5EF4-FFF2-40B4-BE49-F238E27FC236}">
                <a16:creationId xmlns:a16="http://schemas.microsoft.com/office/drawing/2014/main" xmlns="" id="{BFD1D3B9-DB45-4B41-B895-CAE581B2E529}"/>
              </a:ext>
            </a:extLst>
          </p:cNvPr>
          <p:cNvPicPr>
            <a:picLocks noChangeAspect="1"/>
          </p:cNvPicPr>
          <p:nvPr/>
        </p:nvPicPr>
        <p:blipFill>
          <a:blip r:embed="rId2"/>
          <a:stretch>
            <a:fillRect/>
          </a:stretch>
        </p:blipFill>
        <p:spPr>
          <a:xfrm>
            <a:off x="1150311" y="1978152"/>
            <a:ext cx="8302504" cy="5565648"/>
          </a:xfrm>
          <a:prstGeom prst="rect">
            <a:avLst/>
          </a:prstGeom>
          <a:ln>
            <a:solidFill>
              <a:schemeClr val="tx1"/>
            </a:solidFill>
          </a:ln>
        </p:spPr>
      </p:pic>
      <p:sp>
        <p:nvSpPr>
          <p:cNvPr id="6" name="TextBox 5">
            <a:extLst>
              <a:ext uri="{FF2B5EF4-FFF2-40B4-BE49-F238E27FC236}">
                <a16:creationId xmlns:a16="http://schemas.microsoft.com/office/drawing/2014/main" xmlns="" id="{7E9126AF-FBBC-4ABF-BEF5-AEDA019597FB}"/>
              </a:ext>
            </a:extLst>
          </p:cNvPr>
          <p:cNvSpPr txBox="1"/>
          <p:nvPr/>
        </p:nvSpPr>
        <p:spPr>
          <a:xfrm>
            <a:off x="1150938" y="8266021"/>
            <a:ext cx="6158865" cy="646331"/>
          </a:xfrm>
          <a:prstGeom prst="rect">
            <a:avLst/>
          </a:prstGeom>
          <a:noFill/>
        </p:spPr>
        <p:txBody>
          <a:bodyPr wrap="none" rtlCol="0">
            <a:spAutoFit/>
          </a:bodyPr>
          <a:lstStyle/>
          <a:p>
            <a:r>
              <a:rPr lang="en-US" dirty="0">
                <a:hlinkClick r:id="rId3"/>
              </a:rPr>
              <a:t>http://www.waeconline.org.ng</a:t>
            </a:r>
            <a:r>
              <a:rPr lang="en-US" dirty="0"/>
              <a:t> </a:t>
            </a:r>
          </a:p>
        </p:txBody>
      </p:sp>
      <p:sp>
        <p:nvSpPr>
          <p:cNvPr id="7" name="Oval 6">
            <a:extLst>
              <a:ext uri="{FF2B5EF4-FFF2-40B4-BE49-F238E27FC236}">
                <a16:creationId xmlns:a16="http://schemas.microsoft.com/office/drawing/2014/main" xmlns="" id="{71409DD8-500C-4BF9-8F99-B75E1A278E91}"/>
              </a:ext>
            </a:extLst>
          </p:cNvPr>
          <p:cNvSpPr/>
          <p:nvPr/>
        </p:nvSpPr>
        <p:spPr>
          <a:xfrm>
            <a:off x="1686212" y="4170426"/>
            <a:ext cx="18288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xmlns="" id="{ECC8BE18-E098-4682-8773-A9FC4C9B4629}"/>
              </a:ext>
            </a:extLst>
          </p:cNvPr>
          <p:cNvSpPr/>
          <p:nvPr/>
        </p:nvSpPr>
        <p:spPr>
          <a:xfrm>
            <a:off x="1888331" y="5785872"/>
            <a:ext cx="18288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CEC7015F-AF1D-4FFA-9B8A-3C70C25B7E98}"/>
              </a:ext>
            </a:extLst>
          </p:cNvPr>
          <p:cNvSpPr/>
          <p:nvPr/>
        </p:nvSpPr>
        <p:spPr>
          <a:xfrm>
            <a:off x="4050913" y="4252120"/>
            <a:ext cx="18288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BAB575E2-C4E5-4AE3-847E-D208B93D5BA4}"/>
              </a:ext>
            </a:extLst>
          </p:cNvPr>
          <p:cNvSpPr txBox="1"/>
          <p:nvPr/>
        </p:nvSpPr>
        <p:spPr>
          <a:xfrm>
            <a:off x="13457226" y="552271"/>
            <a:ext cx="3352799" cy="1200329"/>
          </a:xfrm>
          <a:prstGeom prst="rect">
            <a:avLst/>
          </a:prstGeom>
          <a:noFill/>
          <a:ln>
            <a:noFill/>
          </a:ln>
        </p:spPr>
        <p:txBody>
          <a:bodyPr wrap="square" rtlCol="0">
            <a:spAutoFit/>
          </a:bodyPr>
          <a:lstStyle/>
          <a:p>
            <a:r>
              <a:rPr lang="en-US" sz="2400" dirty="0">
                <a:latin typeface="Helvetica  "/>
              </a:rPr>
              <a:t>Hint: Common in British-patterned education systems!</a:t>
            </a:r>
          </a:p>
        </p:txBody>
      </p:sp>
      <p:pic>
        <p:nvPicPr>
          <p:cNvPr id="11" name="Picture 10">
            <a:extLst>
              <a:ext uri="{FF2B5EF4-FFF2-40B4-BE49-F238E27FC236}">
                <a16:creationId xmlns:a16="http://schemas.microsoft.com/office/drawing/2014/main" xmlns="" id="{E2EF3884-EF4B-49F9-83EF-2F0329C57B01}"/>
              </a:ext>
            </a:extLst>
          </p:cNvPr>
          <p:cNvPicPr>
            <a:picLocks noChangeAspect="1"/>
          </p:cNvPicPr>
          <p:nvPr/>
        </p:nvPicPr>
        <p:blipFill>
          <a:blip r:embed="rId4"/>
          <a:stretch>
            <a:fillRect/>
          </a:stretch>
        </p:blipFill>
        <p:spPr>
          <a:xfrm>
            <a:off x="10740865" y="1978152"/>
            <a:ext cx="6065776" cy="7759407"/>
          </a:xfrm>
          <a:prstGeom prst="rect">
            <a:avLst/>
          </a:prstGeom>
          <a:ln>
            <a:solidFill>
              <a:schemeClr val="tx1"/>
            </a:solidFill>
          </a:ln>
        </p:spPr>
      </p:pic>
      <p:sp>
        <p:nvSpPr>
          <p:cNvPr id="13" name="Rectangle: Rounded Corners 12">
            <a:extLst>
              <a:ext uri="{FF2B5EF4-FFF2-40B4-BE49-F238E27FC236}">
                <a16:creationId xmlns:a16="http://schemas.microsoft.com/office/drawing/2014/main" xmlns="" id="{0C0A3960-3F5F-472A-A6A4-1CD0F4B817F2}"/>
              </a:ext>
            </a:extLst>
          </p:cNvPr>
          <p:cNvSpPr/>
          <p:nvPr/>
        </p:nvSpPr>
        <p:spPr>
          <a:xfrm>
            <a:off x="13445194" y="466635"/>
            <a:ext cx="3352799" cy="1371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463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2E30E91D-D69F-449B-902D-2D9FEEA4B1B8}"/>
              </a:ext>
            </a:extLst>
          </p:cNvPr>
          <p:cNvSpPr>
            <a:spLocks noGrp="1"/>
          </p:cNvSpPr>
          <p:nvPr>
            <p:ph type="sldNum" sz="quarter" idx="10"/>
          </p:nvPr>
        </p:nvSpPr>
        <p:spPr/>
        <p:txBody>
          <a:bodyPr/>
          <a:lstStyle/>
          <a:p>
            <a:fld id="{B82C71E4-DB42-D249-AEAE-D55A62BD33D4}" type="slidenum">
              <a:rPr lang="en-US" smtClean="0"/>
              <a:pPr/>
              <a:t>28</a:t>
            </a:fld>
            <a:endParaRPr lang="en-US" dirty="0"/>
          </a:p>
        </p:txBody>
      </p:sp>
      <p:pic>
        <p:nvPicPr>
          <p:cNvPr id="5" name="Picture 4">
            <a:extLst>
              <a:ext uri="{FF2B5EF4-FFF2-40B4-BE49-F238E27FC236}">
                <a16:creationId xmlns:a16="http://schemas.microsoft.com/office/drawing/2014/main" xmlns="" id="{A073128B-3F7E-48FE-992C-1483BFF12E06}"/>
              </a:ext>
            </a:extLst>
          </p:cNvPr>
          <p:cNvPicPr>
            <a:picLocks noChangeAspect="1"/>
          </p:cNvPicPr>
          <p:nvPr/>
        </p:nvPicPr>
        <p:blipFill>
          <a:blip r:embed="rId2"/>
          <a:stretch>
            <a:fillRect/>
          </a:stretch>
        </p:blipFill>
        <p:spPr>
          <a:xfrm>
            <a:off x="211931" y="609600"/>
            <a:ext cx="5379611" cy="6329363"/>
          </a:xfrm>
          <a:prstGeom prst="rect">
            <a:avLst/>
          </a:prstGeom>
          <a:ln>
            <a:solidFill>
              <a:schemeClr val="tx1"/>
            </a:solidFill>
          </a:ln>
        </p:spPr>
      </p:pic>
      <p:pic>
        <p:nvPicPr>
          <p:cNvPr id="6" name="Picture 5">
            <a:extLst>
              <a:ext uri="{FF2B5EF4-FFF2-40B4-BE49-F238E27FC236}">
                <a16:creationId xmlns:a16="http://schemas.microsoft.com/office/drawing/2014/main" xmlns="" id="{AE50A5AE-8C30-4E7B-9EBE-1F28C52696CF}"/>
              </a:ext>
            </a:extLst>
          </p:cNvPr>
          <p:cNvPicPr>
            <a:picLocks noChangeAspect="1"/>
          </p:cNvPicPr>
          <p:nvPr/>
        </p:nvPicPr>
        <p:blipFill>
          <a:blip r:embed="rId3"/>
          <a:stretch>
            <a:fillRect/>
          </a:stretch>
        </p:blipFill>
        <p:spPr>
          <a:xfrm>
            <a:off x="6155531" y="625642"/>
            <a:ext cx="7658386" cy="6938962"/>
          </a:xfrm>
          <a:prstGeom prst="rect">
            <a:avLst/>
          </a:prstGeom>
          <a:ln>
            <a:solidFill>
              <a:schemeClr val="tx1"/>
            </a:solidFill>
          </a:ln>
        </p:spPr>
      </p:pic>
      <p:sp>
        <p:nvSpPr>
          <p:cNvPr id="7" name="TextBox 6">
            <a:extLst>
              <a:ext uri="{FF2B5EF4-FFF2-40B4-BE49-F238E27FC236}">
                <a16:creationId xmlns:a16="http://schemas.microsoft.com/office/drawing/2014/main" xmlns="" id="{E5ACBA0D-2A52-4CAC-9C1D-DE96959B6EB3}"/>
              </a:ext>
            </a:extLst>
          </p:cNvPr>
          <p:cNvSpPr txBox="1"/>
          <p:nvPr/>
        </p:nvSpPr>
        <p:spPr>
          <a:xfrm>
            <a:off x="6155531" y="7924800"/>
            <a:ext cx="7658386" cy="1815882"/>
          </a:xfrm>
          <a:prstGeom prst="rect">
            <a:avLst/>
          </a:prstGeom>
          <a:noFill/>
          <a:ln>
            <a:solidFill>
              <a:schemeClr val="tx1"/>
            </a:solidFill>
          </a:ln>
        </p:spPr>
        <p:txBody>
          <a:bodyPr wrap="square" rtlCol="0">
            <a:spAutoFit/>
          </a:bodyPr>
          <a:lstStyle/>
          <a:p>
            <a:r>
              <a:rPr lang="en-US" sz="1600" dirty="0">
                <a:hlinkClick r:id="rId4"/>
              </a:rPr>
              <a:t>http://www.ugcnepal.edu.np</a:t>
            </a:r>
            <a:r>
              <a:rPr lang="en-US" sz="1600" dirty="0"/>
              <a:t> </a:t>
            </a:r>
          </a:p>
          <a:p>
            <a:r>
              <a:rPr lang="en-US" sz="1600" dirty="0"/>
              <a:t>“The University Grants Commission (UGC) was established after the implementation of </a:t>
            </a:r>
            <a:r>
              <a:rPr lang="en-US" sz="1600" dirty="0" err="1"/>
              <a:t>multiuniversity</a:t>
            </a:r>
            <a:r>
              <a:rPr lang="en-US" sz="1600" dirty="0"/>
              <a:t> concept in Nepal. The UGC Act was approved by the Parliament on BS 2050 </a:t>
            </a:r>
            <a:r>
              <a:rPr lang="en-US" sz="1600" dirty="0" err="1"/>
              <a:t>Mangsir</a:t>
            </a:r>
            <a:r>
              <a:rPr lang="en-US" sz="1600" dirty="0"/>
              <a:t> 7, and it came into functioning during BS 2051. UGC is responsible for allocation and disbursement of grants to the universities and their campuses, regulating their activities and formulating policies and programs on establishment of new universities.” </a:t>
            </a:r>
          </a:p>
        </p:txBody>
      </p:sp>
      <p:sp>
        <p:nvSpPr>
          <p:cNvPr id="8" name="TextBox 7">
            <a:extLst>
              <a:ext uri="{FF2B5EF4-FFF2-40B4-BE49-F238E27FC236}">
                <a16:creationId xmlns:a16="http://schemas.microsoft.com/office/drawing/2014/main" xmlns="" id="{14853428-DFEA-4F39-BA3D-4503AD6F402A}"/>
              </a:ext>
            </a:extLst>
          </p:cNvPr>
          <p:cNvSpPr txBox="1"/>
          <p:nvPr/>
        </p:nvSpPr>
        <p:spPr>
          <a:xfrm>
            <a:off x="14118715" y="1295400"/>
            <a:ext cx="3009618" cy="2862322"/>
          </a:xfrm>
          <a:prstGeom prst="rect">
            <a:avLst/>
          </a:prstGeom>
          <a:noFill/>
          <a:ln>
            <a:solidFill>
              <a:srgbClr val="FF0000"/>
            </a:solidFill>
          </a:ln>
        </p:spPr>
        <p:txBody>
          <a:bodyPr wrap="square" rtlCol="0">
            <a:spAutoFit/>
          </a:bodyPr>
          <a:lstStyle/>
          <a:p>
            <a:r>
              <a:rPr lang="en-US" dirty="0"/>
              <a:t>“Other” governmental entities overseeing education</a:t>
            </a:r>
          </a:p>
        </p:txBody>
      </p:sp>
      <p:sp>
        <p:nvSpPr>
          <p:cNvPr id="9" name="Oval 8">
            <a:extLst>
              <a:ext uri="{FF2B5EF4-FFF2-40B4-BE49-F238E27FC236}">
                <a16:creationId xmlns:a16="http://schemas.microsoft.com/office/drawing/2014/main" xmlns="" id="{62828913-6F23-4781-8CAE-853D065CCAED}"/>
              </a:ext>
            </a:extLst>
          </p:cNvPr>
          <p:cNvSpPr/>
          <p:nvPr/>
        </p:nvSpPr>
        <p:spPr>
          <a:xfrm>
            <a:off x="6003131" y="4762500"/>
            <a:ext cx="1524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A5557763-0544-4E2C-98C8-9A543E27B096}"/>
              </a:ext>
            </a:extLst>
          </p:cNvPr>
          <p:cNvSpPr txBox="1"/>
          <p:nvPr/>
        </p:nvSpPr>
        <p:spPr>
          <a:xfrm>
            <a:off x="191251" y="6938963"/>
            <a:ext cx="1781129" cy="338554"/>
          </a:xfrm>
          <a:prstGeom prst="rect">
            <a:avLst/>
          </a:prstGeom>
          <a:noFill/>
        </p:spPr>
        <p:txBody>
          <a:bodyPr wrap="none" rtlCol="0">
            <a:spAutoFit/>
          </a:bodyPr>
          <a:lstStyle/>
          <a:p>
            <a:r>
              <a:rPr lang="en-US" sz="1600" dirty="0">
                <a:hlinkClick r:id="rId5"/>
              </a:rPr>
              <a:t>http://moe.gov.np</a:t>
            </a:r>
            <a:r>
              <a:rPr lang="en-US" sz="1600" dirty="0"/>
              <a:t> </a:t>
            </a:r>
          </a:p>
        </p:txBody>
      </p:sp>
      <p:cxnSp>
        <p:nvCxnSpPr>
          <p:cNvPr id="15" name="Connector: Elbow 14">
            <a:extLst>
              <a:ext uri="{FF2B5EF4-FFF2-40B4-BE49-F238E27FC236}">
                <a16:creationId xmlns:a16="http://schemas.microsoft.com/office/drawing/2014/main" xmlns="" id="{21E53C12-45C5-4EF0-8F1B-521F05184318}"/>
              </a:ext>
            </a:extLst>
          </p:cNvPr>
          <p:cNvCxnSpPr>
            <a:cxnSpLocks/>
            <a:stCxn id="5" idx="2"/>
          </p:cNvCxnSpPr>
          <p:nvPr/>
        </p:nvCxnSpPr>
        <p:spPr>
          <a:xfrm rot="16200000" flipH="1">
            <a:off x="4150017" y="5690683"/>
            <a:ext cx="452437" cy="2948996"/>
          </a:xfrm>
          <a:prstGeom prst="bentConnector2">
            <a:avLst/>
          </a:prstGeom>
          <a:ln w="5715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169143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32" y="723900"/>
            <a:ext cx="15418030" cy="1638300"/>
          </a:xfrm>
        </p:spPr>
        <p:txBody>
          <a:bodyPr/>
          <a:lstStyle/>
          <a:p>
            <a:pPr algn="ctr"/>
            <a:r>
              <a:rPr lang="en-US" dirty="0"/>
              <a:t>Popular resources for determining recognition status/ accreditation of foreign institutions</a:t>
            </a:r>
          </a:p>
        </p:txBody>
      </p:sp>
      <p:sp>
        <p:nvSpPr>
          <p:cNvPr id="4" name="Slide Number Placeholder 3"/>
          <p:cNvSpPr>
            <a:spLocks noGrp="1"/>
          </p:cNvSpPr>
          <p:nvPr>
            <p:ph type="sldNum" sz="quarter" idx="10"/>
          </p:nvPr>
        </p:nvSpPr>
        <p:spPr/>
        <p:txBody>
          <a:bodyPr/>
          <a:lstStyle/>
          <a:p>
            <a:fld id="{B82C71E4-DB42-D249-AEAE-D55A62BD33D4}" type="slidenum">
              <a:rPr lang="en-US" smtClean="0"/>
              <a:pPr/>
              <a:t>29</a:t>
            </a:fld>
            <a:endParaRPr lang="en-US" dirty="0"/>
          </a:p>
        </p:txBody>
      </p:sp>
      <p:sp>
        <p:nvSpPr>
          <p:cNvPr id="5" name="Content Placeholder 2"/>
          <p:cNvSpPr>
            <a:spLocks noGrp="1"/>
          </p:cNvSpPr>
          <p:nvPr>
            <p:ph idx="1"/>
          </p:nvPr>
        </p:nvSpPr>
        <p:spPr>
          <a:xfrm>
            <a:off x="1151505" y="2438400"/>
            <a:ext cx="9880826" cy="6477000"/>
          </a:xfrm>
          <a:prstGeom prst="rect">
            <a:avLst/>
          </a:prstGeom>
        </p:spPr>
        <p:txBody>
          <a:bodyPr anchor="ctr"/>
          <a:lstStyle/>
          <a:p>
            <a:pPr>
              <a:lnSpc>
                <a:spcPts val="3860"/>
              </a:lnSpc>
            </a:pPr>
            <a:r>
              <a:rPr lang="en-US" altLang="en-US" sz="3600" b="1" u="sng" dirty="0">
                <a:solidFill>
                  <a:srgbClr val="000000"/>
                </a:solidFill>
                <a:latin typeface="Arial" charset="0"/>
                <a:ea typeface="Arial" charset="0"/>
                <a:cs typeface="Arial" charset="0"/>
                <a:sym typeface="Arial" charset="0"/>
              </a:rPr>
              <a:t>Multi-national Resources from</a:t>
            </a:r>
          </a:p>
          <a:p>
            <a:pPr>
              <a:lnSpc>
                <a:spcPts val="3860"/>
              </a:lnSpc>
            </a:pPr>
            <a:r>
              <a:rPr lang="en-US" altLang="en-US" sz="3600" b="1" u="sng" dirty="0">
                <a:solidFill>
                  <a:srgbClr val="000000"/>
                </a:solidFill>
                <a:latin typeface="Arial" charset="0"/>
                <a:ea typeface="Arial" charset="0"/>
                <a:cs typeface="Arial" charset="0"/>
                <a:sym typeface="Arial" charset="0"/>
              </a:rPr>
              <a:t>Non-governmental Sources:</a:t>
            </a:r>
          </a:p>
          <a:p>
            <a:pPr>
              <a:lnSpc>
                <a:spcPts val="3860"/>
              </a:lnSpc>
            </a:pPr>
            <a:endParaRPr lang="en-US" altLang="en-US" sz="3200" dirty="0">
              <a:solidFill>
                <a:srgbClr val="000000"/>
              </a:solidFill>
              <a:latin typeface="Arial" panose="020B0604020202020204" pitchFamily="34" charset="0"/>
              <a:ea typeface="Arial" charset="0"/>
              <a:cs typeface="Arial" panose="020B0604020202020204" pitchFamily="34" charset="0"/>
              <a:sym typeface="Arial" charset="0"/>
            </a:endParaRPr>
          </a:p>
          <a:p>
            <a:pPr>
              <a:lnSpc>
                <a:spcPts val="3860"/>
              </a:lnSpc>
            </a:pPr>
            <a:r>
              <a:rPr lang="en-US" altLang="en-US" sz="3200" dirty="0">
                <a:solidFill>
                  <a:srgbClr val="000000"/>
                </a:solidFill>
                <a:latin typeface="Arial" panose="020B0604020202020204" pitchFamily="34" charset="0"/>
                <a:ea typeface="Arial" charset="0"/>
                <a:cs typeface="Arial" panose="020B0604020202020204" pitchFamily="34" charset="0"/>
                <a:sym typeface="Arial" charset="0"/>
              </a:rPr>
              <a:t>NAFSA online guides		</a:t>
            </a:r>
            <a:r>
              <a:rPr lang="en-US" altLang="en-US" sz="3200" dirty="0">
                <a:solidFill>
                  <a:srgbClr val="000000"/>
                </a:solidFill>
                <a:latin typeface="Arial" panose="020B0604020202020204" pitchFamily="34" charset="0"/>
                <a:ea typeface="Arial" charset="0"/>
                <a:cs typeface="Arial" panose="020B0604020202020204" pitchFamily="34" charset="0"/>
                <a:sym typeface="Arial" charset="0"/>
                <a:hlinkClick r:id="rId2"/>
              </a:rPr>
              <a:t>www.nafsa.org</a:t>
            </a:r>
            <a:endParaRPr lang="en-US" altLang="en-US" sz="3200" dirty="0">
              <a:solidFill>
                <a:srgbClr val="000000"/>
              </a:solidFill>
              <a:latin typeface="Arial" panose="020B0604020202020204" pitchFamily="34" charset="0"/>
              <a:ea typeface="Arial" charset="0"/>
              <a:cs typeface="Arial" panose="020B0604020202020204" pitchFamily="34" charset="0"/>
              <a:sym typeface="Arial" charset="0"/>
            </a:endParaRPr>
          </a:p>
          <a:p>
            <a:pPr>
              <a:lnSpc>
                <a:spcPts val="3860"/>
              </a:lnSpc>
            </a:pPr>
            <a:r>
              <a:rPr lang="en-US" altLang="en-US" sz="3200" dirty="0">
                <a:solidFill>
                  <a:srgbClr val="000000"/>
                </a:solidFill>
                <a:latin typeface="Arial" panose="020B0604020202020204" pitchFamily="34" charset="0"/>
                <a:ea typeface="Arial" charset="0"/>
                <a:cs typeface="Arial" panose="020B0604020202020204" pitchFamily="34" charset="0"/>
                <a:sym typeface="Arial" charset="0"/>
              </a:rPr>
              <a:t>AACRAO EDGE			</a:t>
            </a:r>
            <a:r>
              <a:rPr lang="en-US" altLang="en-US" sz="3200" dirty="0">
                <a:solidFill>
                  <a:srgbClr val="000000"/>
                </a:solidFill>
                <a:latin typeface="Arial" panose="020B0604020202020204" pitchFamily="34" charset="0"/>
                <a:ea typeface="Arial" charset="0"/>
                <a:cs typeface="Arial" panose="020B0604020202020204" pitchFamily="34" charset="0"/>
                <a:sym typeface="Arial" charset="0"/>
                <a:hlinkClick r:id="rId3"/>
              </a:rPr>
              <a:t>edge.aacrao.org</a:t>
            </a:r>
            <a:endParaRPr lang="en-US" altLang="en-US" sz="3200" dirty="0">
              <a:solidFill>
                <a:srgbClr val="000000"/>
              </a:solidFill>
              <a:latin typeface="Arial" panose="020B0604020202020204" pitchFamily="34" charset="0"/>
              <a:ea typeface="Arial" charset="0"/>
              <a:cs typeface="Arial" panose="020B0604020202020204" pitchFamily="34" charset="0"/>
              <a:sym typeface="Arial" charset="0"/>
            </a:endParaRPr>
          </a:p>
          <a:p>
            <a:pPr>
              <a:lnSpc>
                <a:spcPts val="3860"/>
              </a:lnSpc>
            </a:pPr>
            <a:r>
              <a:rPr lang="en-US" sz="3200" dirty="0">
                <a:latin typeface="Arial" panose="020B0604020202020204" pitchFamily="34" charset="0"/>
                <a:cs typeface="Arial" panose="020B0604020202020204" pitchFamily="34" charset="0"/>
              </a:rPr>
              <a:t>NUFFIC country modules	</a:t>
            </a:r>
            <a:r>
              <a:rPr lang="en-US" sz="3200" dirty="0">
                <a:latin typeface="Arial" panose="020B0604020202020204" pitchFamily="34" charset="0"/>
                <a:cs typeface="Arial" panose="020B0604020202020204" pitchFamily="34" charset="0"/>
                <a:hlinkClick r:id="rId4"/>
              </a:rPr>
              <a:t>www.nuffic.nl</a:t>
            </a:r>
            <a:endParaRPr lang="en-US" sz="3200" dirty="0">
              <a:latin typeface="Arial" panose="020B0604020202020204" pitchFamily="34" charset="0"/>
              <a:cs typeface="Arial" panose="020B0604020202020204" pitchFamily="34" charset="0"/>
            </a:endParaRPr>
          </a:p>
          <a:p>
            <a:pPr>
              <a:lnSpc>
                <a:spcPts val="3860"/>
              </a:lnSpc>
            </a:pPr>
            <a:r>
              <a:rPr lang="en-US" altLang="en-US" sz="3200" dirty="0">
                <a:solidFill>
                  <a:srgbClr val="000000"/>
                </a:solidFill>
                <a:latin typeface="Arial" panose="020B0604020202020204" pitchFamily="34" charset="0"/>
                <a:ea typeface="Arial" charset="0"/>
                <a:cs typeface="Arial" panose="020B0604020202020204" pitchFamily="34" charset="0"/>
                <a:sym typeface="Arial" charset="0"/>
              </a:rPr>
              <a:t>ENIC-NARIC				</a:t>
            </a:r>
            <a:r>
              <a:rPr lang="en-US" altLang="en-US" sz="3200" dirty="0">
                <a:solidFill>
                  <a:srgbClr val="000000"/>
                </a:solidFill>
                <a:latin typeface="Arial" panose="020B0604020202020204" pitchFamily="34" charset="0"/>
                <a:ea typeface="Arial" charset="0"/>
                <a:cs typeface="Arial" panose="020B0604020202020204" pitchFamily="34" charset="0"/>
                <a:sym typeface="Arial" charset="0"/>
                <a:hlinkClick r:id="rId5"/>
              </a:rPr>
              <a:t>www.enic-naric.net</a:t>
            </a:r>
            <a:endParaRPr lang="en-US" altLang="en-US" sz="3200" dirty="0">
              <a:solidFill>
                <a:srgbClr val="000000"/>
              </a:solidFill>
              <a:latin typeface="Arial" panose="020B0604020202020204" pitchFamily="34" charset="0"/>
              <a:ea typeface="Arial" charset="0"/>
              <a:cs typeface="Arial" panose="020B0604020202020204" pitchFamily="34" charset="0"/>
              <a:sym typeface="Arial" charset="0"/>
            </a:endParaRPr>
          </a:p>
        </p:txBody>
      </p:sp>
      <p:pic>
        <p:nvPicPr>
          <p:cNvPr id="7"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29091" t="4762" r="30000" b="3174"/>
          <a:stretch/>
        </p:blipFill>
        <p:spPr>
          <a:xfrm>
            <a:off x="11946731" y="2514600"/>
            <a:ext cx="4419600" cy="5638800"/>
          </a:xfrm>
          <a:prstGeom prst="rect">
            <a:avLst/>
          </a:prstGeom>
        </p:spPr>
      </p:pic>
    </p:spTree>
    <p:extLst>
      <p:ext uri="{BB962C8B-B14F-4D97-AF65-F5344CB8AC3E}">
        <p14:creationId xmlns:p14="http://schemas.microsoft.com/office/powerpoint/2010/main" val="1030536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1532" y="2159977"/>
            <a:ext cx="15621000" cy="5943600"/>
          </a:xfrm>
          <a:prstGeom prst="rect">
            <a:avLst/>
          </a:prstGeom>
        </p:spPr>
        <p:txBody>
          <a:bodyPr anchor="ctr"/>
          <a:lstStyle/>
          <a:p>
            <a:pPr marL="0" indent="0">
              <a:lnSpc>
                <a:spcPct val="100000"/>
              </a:lnSpc>
              <a:spcBef>
                <a:spcPts val="1400"/>
              </a:spcBef>
              <a:spcAft>
                <a:spcPts val="1200"/>
              </a:spcAft>
              <a:buNone/>
            </a:pPr>
            <a:r>
              <a:rPr lang="en-US" altLang="en-US" sz="6600" dirty="0">
                <a:solidFill>
                  <a:srgbClr val="000000"/>
                </a:solidFill>
                <a:latin typeface="Arial" charset="0"/>
                <a:ea typeface="Arial" charset="0"/>
                <a:cs typeface="Arial" charset="0"/>
              </a:rPr>
              <a:t>2018 AICE Symposium Report:</a:t>
            </a:r>
          </a:p>
          <a:p>
            <a:pPr marL="0" indent="0">
              <a:lnSpc>
                <a:spcPct val="100000"/>
              </a:lnSpc>
              <a:spcBef>
                <a:spcPts val="1400"/>
              </a:spcBef>
              <a:spcAft>
                <a:spcPts val="1200"/>
              </a:spcAft>
              <a:buNone/>
            </a:pPr>
            <a:r>
              <a:rPr lang="en-US" altLang="en-US" sz="5400" dirty="0">
                <a:solidFill>
                  <a:srgbClr val="000000"/>
                </a:solidFill>
                <a:latin typeface="Arial" charset="0"/>
                <a:ea typeface="Arial" charset="0"/>
                <a:cs typeface="Arial" charset="0"/>
                <a:hlinkClick r:id="rId3"/>
              </a:rPr>
              <a:t>http://aice-eval.org/evaluation-guides/research</a:t>
            </a:r>
            <a:endParaRPr lang="en-US" altLang="en-US" sz="5400" dirty="0">
              <a:solidFill>
                <a:srgbClr val="000000"/>
              </a:solidFill>
              <a:latin typeface="Arial" charset="0"/>
              <a:ea typeface="Arial" charset="0"/>
              <a:cs typeface="Arial" charset="0"/>
            </a:endParaRPr>
          </a:p>
          <a:p>
            <a:pPr marL="0" indent="0">
              <a:lnSpc>
                <a:spcPct val="100000"/>
              </a:lnSpc>
              <a:spcBef>
                <a:spcPts val="1400"/>
              </a:spcBef>
              <a:spcAft>
                <a:spcPts val="1200"/>
              </a:spcAft>
              <a:buNone/>
            </a:pPr>
            <a:endParaRPr lang="en-US" altLang="en-US" sz="5400" dirty="0">
              <a:solidFill>
                <a:srgbClr val="000000"/>
              </a:solidFill>
              <a:latin typeface="Arial" charset="0"/>
              <a:ea typeface="Arial" charset="0"/>
              <a:cs typeface="Arial" charset="0"/>
            </a:endParaRPr>
          </a:p>
          <a:p>
            <a:pPr marL="0" indent="0">
              <a:lnSpc>
                <a:spcPct val="100000"/>
              </a:lnSpc>
              <a:spcBef>
                <a:spcPts val="1400"/>
              </a:spcBef>
              <a:spcAft>
                <a:spcPts val="1200"/>
              </a:spcAft>
              <a:buNone/>
            </a:pPr>
            <a:r>
              <a:rPr lang="en-US" altLang="en-US" sz="5400" dirty="0">
                <a:solidFill>
                  <a:srgbClr val="000000"/>
                </a:solidFill>
                <a:latin typeface="Arial" charset="0"/>
                <a:ea typeface="Arial" charset="0"/>
                <a:cs typeface="Arial" charset="0"/>
              </a:rPr>
              <a:t>Setting the Standards for Evaluating Institutional Recognition and Accreditation</a:t>
            </a:r>
          </a:p>
        </p:txBody>
      </p:sp>
      <p:sp>
        <p:nvSpPr>
          <p:cNvPr id="4" name="Slide Number Placeholder 3"/>
          <p:cNvSpPr>
            <a:spLocks noGrp="1"/>
          </p:cNvSpPr>
          <p:nvPr>
            <p:ph type="sldNum" sz="quarter" idx="10"/>
          </p:nvPr>
        </p:nvSpPr>
        <p:spPr/>
        <p:txBody>
          <a:bodyPr/>
          <a:lstStyle/>
          <a:p>
            <a:fld id="{B82C71E4-DB42-D249-AEAE-D55A62BD33D4}" type="slidenum">
              <a:rPr lang="en-US" smtClean="0"/>
              <a:pPr/>
              <a:t>3</a:t>
            </a:fld>
            <a:endParaRPr lang="en-US" dirty="0"/>
          </a:p>
        </p:txBody>
      </p:sp>
      <p:sp>
        <p:nvSpPr>
          <p:cNvPr id="7" name="Title 1"/>
          <p:cNvSpPr>
            <a:spLocks noGrp="1"/>
          </p:cNvSpPr>
          <p:nvPr>
            <p:ph type="title"/>
          </p:nvPr>
        </p:nvSpPr>
        <p:spPr>
          <a:xfrm>
            <a:off x="821532" y="723900"/>
            <a:ext cx="15621000" cy="1447800"/>
          </a:xfrm>
        </p:spPr>
        <p:txBody>
          <a:bodyPr/>
          <a:lstStyle/>
          <a:p>
            <a:r>
              <a:rPr lang="en-US" dirty="0"/>
              <a:t>Association of International Credential Evaluators (AICE)</a:t>
            </a:r>
          </a:p>
        </p:txBody>
      </p:sp>
    </p:spTree>
    <p:extLst>
      <p:ext uri="{BB962C8B-B14F-4D97-AF65-F5344CB8AC3E}">
        <p14:creationId xmlns:p14="http://schemas.microsoft.com/office/powerpoint/2010/main" val="3505458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32" y="723900"/>
            <a:ext cx="15418030" cy="1638300"/>
          </a:xfrm>
        </p:spPr>
        <p:txBody>
          <a:bodyPr/>
          <a:lstStyle/>
          <a:p>
            <a:pPr algn="ctr"/>
            <a:r>
              <a:rPr lang="en-US" dirty="0"/>
              <a:t>Popular resources for determining recognition status/ accreditation of foreign institutions</a:t>
            </a:r>
          </a:p>
        </p:txBody>
      </p:sp>
      <p:sp>
        <p:nvSpPr>
          <p:cNvPr id="4" name="Slide Number Placeholder 3"/>
          <p:cNvSpPr>
            <a:spLocks noGrp="1"/>
          </p:cNvSpPr>
          <p:nvPr>
            <p:ph type="sldNum" sz="quarter" idx="10"/>
          </p:nvPr>
        </p:nvSpPr>
        <p:spPr/>
        <p:txBody>
          <a:bodyPr/>
          <a:lstStyle/>
          <a:p>
            <a:fld id="{B82C71E4-DB42-D249-AEAE-D55A62BD33D4}" type="slidenum">
              <a:rPr lang="en-US" smtClean="0"/>
              <a:pPr/>
              <a:t>30</a:t>
            </a:fld>
            <a:endParaRPr lang="en-US" dirty="0"/>
          </a:p>
        </p:txBody>
      </p:sp>
      <p:sp>
        <p:nvSpPr>
          <p:cNvPr id="5" name="Content Placeholder 2"/>
          <p:cNvSpPr>
            <a:spLocks noGrp="1"/>
          </p:cNvSpPr>
          <p:nvPr>
            <p:ph idx="1"/>
          </p:nvPr>
        </p:nvSpPr>
        <p:spPr>
          <a:xfrm>
            <a:off x="516731" y="2819400"/>
            <a:ext cx="8991600" cy="5715000"/>
          </a:xfrm>
          <a:prstGeom prst="rect">
            <a:avLst/>
          </a:prstGeom>
        </p:spPr>
        <p:txBody>
          <a:bodyPr anchor="ctr"/>
          <a:lstStyle/>
          <a:p>
            <a:r>
              <a:rPr lang="en-US" sz="3600" b="1" u="sng" dirty="0">
                <a:latin typeface="Arial" panose="020B0604020202020204" pitchFamily="34" charset="0"/>
                <a:cs typeface="Arial" panose="020B0604020202020204" pitchFamily="34" charset="0"/>
              </a:rPr>
              <a:t>Other Useful Resources:</a:t>
            </a:r>
          </a:p>
          <a:p>
            <a:pPr marL="571500" indent="-571500">
              <a:buFont typeface="Arial" panose="020B0604020202020204" pitchFamily="34" charset="0"/>
              <a:buChar char="•"/>
            </a:pPr>
            <a:r>
              <a:rPr lang="en-US" dirty="0"/>
              <a:t>Researching International Education Systems and Institutions – Peggy Bell </a:t>
            </a:r>
            <a:r>
              <a:rPr lang="en-US" dirty="0" err="1"/>
              <a:t>Hedrickson</a:t>
            </a:r>
            <a:r>
              <a:rPr lang="en-US" dirty="0"/>
              <a:t>, 2008</a:t>
            </a:r>
          </a:p>
          <a:p>
            <a:pPr marL="1028700" lvl="2" indent="-571500">
              <a:buFont typeface="Arial" panose="020B0604020202020204" pitchFamily="34" charset="0"/>
              <a:buChar char="•"/>
            </a:pPr>
            <a:r>
              <a:rPr lang="en-US" sz="1400" dirty="0">
                <a:hlinkClick r:id="rId2"/>
              </a:rPr>
              <a:t>http://www.nafsa.org/uploadedFiles/NAFSA_Home/Resource_Library_Assets/ACE/researching_internationalization.pdf?n=3838</a:t>
            </a:r>
            <a:r>
              <a:rPr lang="en-US" sz="1400" dirty="0"/>
              <a:t> </a:t>
            </a:r>
          </a:p>
          <a:p>
            <a:pPr marL="571500" indent="-571500">
              <a:buFont typeface="Arial" panose="020B0604020202020204" pitchFamily="34" charset="0"/>
              <a:buChar char="•"/>
            </a:pPr>
            <a:r>
              <a:rPr lang="en-US" dirty="0"/>
              <a:t>Government Sites/Ministries of Education, March 2012</a:t>
            </a:r>
          </a:p>
          <a:p>
            <a:pPr marL="1028700" lvl="2" indent="-571500">
              <a:buFont typeface="Arial" panose="020B0604020202020204" pitchFamily="34" charset="0"/>
              <a:buChar char="•"/>
            </a:pPr>
            <a:r>
              <a:rPr lang="en-US" sz="1400" dirty="0">
                <a:hlinkClick r:id="rId3"/>
              </a:rPr>
              <a:t>https://www.nafsa.org/_/File/_/govt_sites_foreign_ed.pdf</a:t>
            </a:r>
            <a:endParaRPr lang="en-US" dirty="0"/>
          </a:p>
          <a:p>
            <a:pPr marL="1028700" lvl="2" indent="-571500">
              <a:buFont typeface="Arial" panose="020B0604020202020204" pitchFamily="34" charset="0"/>
              <a:buChar char="•"/>
            </a:pPr>
            <a:endParaRPr lang="en-US" sz="1400" dirty="0"/>
          </a:p>
          <a:p>
            <a:pPr marL="571500" indent="-571500">
              <a:buFont typeface="Arial" panose="020B0604020202020204" pitchFamily="34" charset="0"/>
              <a:buChar char="•"/>
            </a:pPr>
            <a:r>
              <a:rPr lang="en-US" dirty="0"/>
              <a:t>See the attached list</a:t>
            </a:r>
            <a:endParaRPr lang="en-US" sz="1400" dirty="0"/>
          </a:p>
          <a:p>
            <a:pPr marL="457200" lvl="2" indent="0">
              <a:buNone/>
            </a:pPr>
            <a:endParaRPr lang="en-US" sz="1400" dirty="0"/>
          </a:p>
        </p:txBody>
      </p:sp>
      <p:sp>
        <p:nvSpPr>
          <p:cNvPr id="3" name="TextBox 2"/>
          <p:cNvSpPr txBox="1"/>
          <p:nvPr/>
        </p:nvSpPr>
        <p:spPr>
          <a:xfrm>
            <a:off x="11032331" y="3505200"/>
            <a:ext cx="5486400" cy="3416320"/>
          </a:xfrm>
          <a:prstGeom prst="rect">
            <a:avLst/>
          </a:prstGeom>
          <a:noFill/>
        </p:spPr>
        <p:txBody>
          <a:bodyPr wrap="square" rtlCol="0">
            <a:spAutoFit/>
          </a:bodyPr>
          <a:lstStyle/>
          <a:p>
            <a:endParaRPr lang="en-US" dirty="0"/>
          </a:p>
          <a:p>
            <a:r>
              <a:rPr lang="en-US" dirty="0"/>
              <a:t>Researching accreditation status of  secondary, post-secondary, and unaccredited institutions. </a:t>
            </a:r>
          </a:p>
          <a:p>
            <a:endParaRPr lang="en-US" dirty="0"/>
          </a:p>
        </p:txBody>
      </p:sp>
    </p:spTree>
    <p:extLst>
      <p:ext uri="{BB962C8B-B14F-4D97-AF65-F5344CB8AC3E}">
        <p14:creationId xmlns:p14="http://schemas.microsoft.com/office/powerpoint/2010/main" val="3041575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1505" y="2362200"/>
            <a:ext cx="12700226" cy="5715005"/>
          </a:xfrm>
        </p:spPr>
        <p:txBody>
          <a:bodyPr/>
          <a:lstStyle/>
          <a:p>
            <a:pPr>
              <a:lnSpc>
                <a:spcPct val="100000"/>
              </a:lnSpc>
            </a:pPr>
            <a:r>
              <a:rPr lang="en-US" sz="5400" b="1" dirty="0"/>
              <a:t>  </a:t>
            </a:r>
            <a:r>
              <a:rPr lang="en-US" sz="5400" b="1" u="sng" dirty="0"/>
              <a:t>India</a:t>
            </a:r>
          </a:p>
          <a:p>
            <a:pPr marL="0" indent="0">
              <a:lnSpc>
                <a:spcPct val="100000"/>
              </a:lnSpc>
              <a:buNone/>
            </a:pPr>
            <a:endParaRPr lang="en-US" sz="5400" b="1" u="sng" dirty="0"/>
          </a:p>
          <a:p>
            <a:pPr lvl="1">
              <a:lnSpc>
                <a:spcPct val="100000"/>
              </a:lnSpc>
              <a:buClr>
                <a:schemeClr val="accent6"/>
              </a:buClr>
            </a:pPr>
            <a:r>
              <a:rPr lang="en-US" dirty="0"/>
              <a:t>UGC (University Grants Commission)</a:t>
            </a:r>
          </a:p>
          <a:p>
            <a:pPr lvl="1">
              <a:lnSpc>
                <a:spcPct val="100000"/>
              </a:lnSpc>
              <a:buClr>
                <a:schemeClr val="accent6"/>
              </a:buClr>
            </a:pPr>
            <a:endParaRPr lang="en-US" dirty="0"/>
          </a:p>
          <a:p>
            <a:pPr lvl="1">
              <a:lnSpc>
                <a:spcPct val="100000"/>
              </a:lnSpc>
              <a:buClr>
                <a:schemeClr val="accent6"/>
              </a:buClr>
            </a:pPr>
            <a:endParaRPr lang="en-US" dirty="0"/>
          </a:p>
          <a:p>
            <a:pPr lvl="1">
              <a:lnSpc>
                <a:spcPct val="100000"/>
              </a:lnSpc>
              <a:buClr>
                <a:schemeClr val="accent6"/>
              </a:buClr>
            </a:pPr>
            <a:r>
              <a:rPr lang="en-US" dirty="0"/>
              <a:t>AICTE (All India Council for Technical Education ) </a:t>
            </a:r>
          </a:p>
          <a:p>
            <a:pPr marL="1097280" lvl="2" indent="0">
              <a:lnSpc>
                <a:spcPct val="100000"/>
              </a:lnSpc>
              <a:buNone/>
            </a:pPr>
            <a:endParaRPr lang="en-US" dirty="0"/>
          </a:p>
        </p:txBody>
      </p:sp>
      <p:sp>
        <p:nvSpPr>
          <p:cNvPr id="2" name="Slide Number Placeholder 1"/>
          <p:cNvSpPr>
            <a:spLocks noGrp="1"/>
          </p:cNvSpPr>
          <p:nvPr>
            <p:ph type="sldNum" sz="quarter" idx="10"/>
          </p:nvPr>
        </p:nvSpPr>
        <p:spPr/>
        <p:txBody>
          <a:bodyPr/>
          <a:lstStyle/>
          <a:p>
            <a:fld id="{B82C71E4-DB42-D249-AEAE-D55A62BD33D4}" type="slidenum">
              <a:rPr lang="en-US" smtClean="0"/>
              <a:pPr/>
              <a:t>31</a:t>
            </a:fld>
            <a:endParaRPr lang="en-US" dirty="0"/>
          </a:p>
        </p:txBody>
      </p:sp>
      <p:sp>
        <p:nvSpPr>
          <p:cNvPr id="5" name="Title 4"/>
          <p:cNvSpPr>
            <a:spLocks noGrp="1"/>
          </p:cNvSpPr>
          <p:nvPr>
            <p:ph type="title"/>
          </p:nvPr>
        </p:nvSpPr>
        <p:spPr>
          <a:xfrm>
            <a:off x="745331" y="609600"/>
            <a:ext cx="15341828" cy="1752600"/>
          </a:xfrm>
        </p:spPr>
        <p:txBody>
          <a:bodyPr/>
          <a:lstStyle/>
          <a:p>
            <a:r>
              <a:rPr lang="en-US" dirty="0"/>
              <a:t>Challenges from Various Countries/ Regions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2199" y="4114800"/>
            <a:ext cx="1604906" cy="1905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 r="79910"/>
          <a:stretch/>
        </p:blipFill>
        <p:spPr>
          <a:xfrm>
            <a:off x="8955268" y="6324600"/>
            <a:ext cx="938769" cy="926984"/>
          </a:xfrm>
          <a:prstGeom prst="rect">
            <a:avLst/>
          </a:prstGeom>
        </p:spPr>
      </p:pic>
    </p:spTree>
    <p:extLst>
      <p:ext uri="{BB962C8B-B14F-4D97-AF65-F5344CB8AC3E}">
        <p14:creationId xmlns:p14="http://schemas.microsoft.com/office/powerpoint/2010/main" val="1877877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8BE3CCC-173A-41A5-AEF9-5F7043858B88}"/>
              </a:ext>
            </a:extLst>
          </p:cNvPr>
          <p:cNvSpPr>
            <a:spLocks noGrp="1"/>
          </p:cNvSpPr>
          <p:nvPr>
            <p:ph idx="1"/>
          </p:nvPr>
        </p:nvSpPr>
        <p:spPr/>
        <p:txBody>
          <a:bodyPr/>
          <a:lstStyle/>
          <a:p>
            <a:endParaRPr lang="en-US" dirty="0"/>
          </a:p>
          <a:p>
            <a:r>
              <a:rPr lang="en-US" dirty="0"/>
              <a:t>Established through an Act of Parliament in 1956</a:t>
            </a:r>
          </a:p>
          <a:p>
            <a:r>
              <a:rPr lang="en-US" dirty="0"/>
              <a:t>Purpose: Coordination, determination and maintenance of standards of university education in India</a:t>
            </a:r>
          </a:p>
          <a:p>
            <a:r>
              <a:rPr lang="en-US" dirty="0"/>
              <a:t>“The University Grants Commission (UGC) came into existence on 28th December, 1953 and became a statutory Organization of the Government of India by an Act of Parliament in 1956, for the coordination, determination and maintenance of standards of teaching, examination and research in university education.” (</a:t>
            </a:r>
            <a:r>
              <a:rPr lang="en-US" dirty="0">
                <a:hlinkClick r:id="rId2"/>
              </a:rPr>
              <a:t>https://www.ugc.ac.in/</a:t>
            </a:r>
            <a:r>
              <a:rPr lang="en-US" dirty="0"/>
              <a:t>) </a:t>
            </a:r>
          </a:p>
          <a:p>
            <a:r>
              <a:rPr lang="en-US" dirty="0"/>
              <a:t>*Allocates funding and oversees teaching and research standards</a:t>
            </a:r>
          </a:p>
          <a:p>
            <a:r>
              <a:rPr lang="en-US" dirty="0"/>
              <a:t>Quality control mechanism = NAAC (National Assessment and Accreditation Council (voluntary participation)</a:t>
            </a:r>
          </a:p>
        </p:txBody>
      </p:sp>
      <p:sp>
        <p:nvSpPr>
          <p:cNvPr id="3" name="Slide Number Placeholder 2">
            <a:extLst>
              <a:ext uri="{FF2B5EF4-FFF2-40B4-BE49-F238E27FC236}">
                <a16:creationId xmlns:a16="http://schemas.microsoft.com/office/drawing/2014/main" xmlns="" id="{2A41E62D-199F-4CE5-84BB-6DF82592D279}"/>
              </a:ext>
            </a:extLst>
          </p:cNvPr>
          <p:cNvSpPr>
            <a:spLocks noGrp="1"/>
          </p:cNvSpPr>
          <p:nvPr>
            <p:ph type="sldNum" sz="quarter" idx="10"/>
          </p:nvPr>
        </p:nvSpPr>
        <p:spPr/>
        <p:txBody>
          <a:bodyPr/>
          <a:lstStyle/>
          <a:p>
            <a:fld id="{B82C71E4-DB42-D249-AEAE-D55A62BD33D4}" type="slidenum">
              <a:rPr lang="en-US" smtClean="0"/>
              <a:pPr/>
              <a:t>32</a:t>
            </a:fld>
            <a:endParaRPr lang="en-US" dirty="0"/>
          </a:p>
        </p:txBody>
      </p:sp>
      <p:sp>
        <p:nvSpPr>
          <p:cNvPr id="4" name="Title 3">
            <a:extLst>
              <a:ext uri="{FF2B5EF4-FFF2-40B4-BE49-F238E27FC236}">
                <a16:creationId xmlns:a16="http://schemas.microsoft.com/office/drawing/2014/main" xmlns="" id="{80D08740-7FF1-44FA-BBA6-066327702C83}"/>
              </a:ext>
            </a:extLst>
          </p:cNvPr>
          <p:cNvSpPr>
            <a:spLocks noGrp="1"/>
          </p:cNvSpPr>
          <p:nvPr>
            <p:ph type="title"/>
          </p:nvPr>
        </p:nvSpPr>
        <p:spPr/>
        <p:txBody>
          <a:bodyPr/>
          <a:lstStyle/>
          <a:p>
            <a:r>
              <a:rPr lang="en-US" dirty="0"/>
              <a:t>India – UGC vs AICTE</a:t>
            </a:r>
            <a:br>
              <a:rPr lang="en-US" dirty="0"/>
            </a:br>
            <a:r>
              <a:rPr lang="en-US" dirty="0"/>
              <a:t/>
            </a:r>
            <a:br>
              <a:rPr lang="en-US" dirty="0"/>
            </a:br>
            <a:r>
              <a:rPr lang="en-US" dirty="0"/>
              <a:t>University Grants Commission:</a:t>
            </a:r>
          </a:p>
        </p:txBody>
      </p:sp>
    </p:spTree>
    <p:extLst>
      <p:ext uri="{BB962C8B-B14F-4D97-AF65-F5344CB8AC3E}">
        <p14:creationId xmlns:p14="http://schemas.microsoft.com/office/powerpoint/2010/main" val="1868488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8AA26A8-B9F0-4FA5-A91D-15265EF10505}"/>
              </a:ext>
            </a:extLst>
          </p:cNvPr>
          <p:cNvSpPr>
            <a:spLocks noGrp="1"/>
          </p:cNvSpPr>
          <p:nvPr>
            <p:ph type="sldNum" sz="quarter" idx="10"/>
          </p:nvPr>
        </p:nvSpPr>
        <p:spPr/>
        <p:txBody>
          <a:bodyPr/>
          <a:lstStyle/>
          <a:p>
            <a:fld id="{B82C71E4-DB42-D249-AEAE-D55A62BD33D4}" type="slidenum">
              <a:rPr lang="en-US" smtClean="0"/>
              <a:pPr/>
              <a:t>33</a:t>
            </a:fld>
            <a:endParaRPr lang="en-US" dirty="0"/>
          </a:p>
        </p:txBody>
      </p:sp>
      <p:pic>
        <p:nvPicPr>
          <p:cNvPr id="5" name="Picture 4">
            <a:extLst>
              <a:ext uri="{FF2B5EF4-FFF2-40B4-BE49-F238E27FC236}">
                <a16:creationId xmlns:a16="http://schemas.microsoft.com/office/drawing/2014/main" xmlns="" id="{C27AACCD-E49E-437F-A143-8E1A24B11E36}"/>
              </a:ext>
            </a:extLst>
          </p:cNvPr>
          <p:cNvPicPr>
            <a:picLocks noChangeAspect="1"/>
          </p:cNvPicPr>
          <p:nvPr/>
        </p:nvPicPr>
        <p:blipFill>
          <a:blip r:embed="rId2"/>
          <a:stretch>
            <a:fillRect/>
          </a:stretch>
        </p:blipFill>
        <p:spPr>
          <a:xfrm>
            <a:off x="364331" y="838200"/>
            <a:ext cx="7689242" cy="4486275"/>
          </a:xfrm>
          <a:prstGeom prst="rect">
            <a:avLst/>
          </a:prstGeom>
          <a:ln>
            <a:solidFill>
              <a:schemeClr val="tx1"/>
            </a:solidFill>
          </a:ln>
        </p:spPr>
      </p:pic>
      <p:pic>
        <p:nvPicPr>
          <p:cNvPr id="7" name="Picture 6">
            <a:extLst>
              <a:ext uri="{FF2B5EF4-FFF2-40B4-BE49-F238E27FC236}">
                <a16:creationId xmlns:a16="http://schemas.microsoft.com/office/drawing/2014/main" xmlns="" id="{BA449AF3-2511-4DDD-B23A-D2255B24C759}"/>
              </a:ext>
            </a:extLst>
          </p:cNvPr>
          <p:cNvPicPr>
            <a:picLocks noChangeAspect="1"/>
          </p:cNvPicPr>
          <p:nvPr/>
        </p:nvPicPr>
        <p:blipFill>
          <a:blip r:embed="rId3"/>
          <a:stretch>
            <a:fillRect/>
          </a:stretch>
        </p:blipFill>
        <p:spPr>
          <a:xfrm>
            <a:off x="9286691" y="2619375"/>
            <a:ext cx="7623767" cy="5410200"/>
          </a:xfrm>
          <a:prstGeom prst="rect">
            <a:avLst/>
          </a:prstGeom>
          <a:ln>
            <a:solidFill>
              <a:schemeClr val="tx1"/>
            </a:solidFill>
          </a:ln>
        </p:spPr>
      </p:pic>
      <p:sp>
        <p:nvSpPr>
          <p:cNvPr id="8" name="TextBox 7">
            <a:extLst>
              <a:ext uri="{FF2B5EF4-FFF2-40B4-BE49-F238E27FC236}">
                <a16:creationId xmlns:a16="http://schemas.microsoft.com/office/drawing/2014/main" xmlns="" id="{3BF054AC-51DA-4141-9DD0-A09A1F639CD4}"/>
              </a:ext>
            </a:extLst>
          </p:cNvPr>
          <p:cNvSpPr txBox="1"/>
          <p:nvPr/>
        </p:nvSpPr>
        <p:spPr>
          <a:xfrm>
            <a:off x="1381735" y="5324475"/>
            <a:ext cx="4723024" cy="3600986"/>
          </a:xfrm>
          <a:prstGeom prst="rect">
            <a:avLst/>
          </a:prstGeom>
          <a:noFill/>
        </p:spPr>
        <p:txBody>
          <a:bodyPr wrap="none" rtlCol="0">
            <a:spAutoFit/>
          </a:bodyPr>
          <a:lstStyle/>
          <a:p>
            <a:r>
              <a:rPr lang="en-US" dirty="0">
                <a:hlinkClick r:id="rId4"/>
              </a:rPr>
              <a:t>https://www.ugc.ac.in/</a:t>
            </a:r>
            <a:r>
              <a:rPr lang="en-US" dirty="0"/>
              <a:t> </a:t>
            </a:r>
          </a:p>
          <a:p>
            <a:endParaRPr lang="en-US" dirty="0"/>
          </a:p>
          <a:p>
            <a:pPr marL="571500" indent="-571500">
              <a:buFont typeface="Arial" panose="020B0604020202020204" pitchFamily="34" charset="0"/>
              <a:buChar char="•"/>
            </a:pPr>
            <a:r>
              <a:rPr lang="en-US" sz="2400" dirty="0"/>
              <a:t>Central Universities</a:t>
            </a:r>
          </a:p>
          <a:p>
            <a:pPr marL="571500" indent="-571500">
              <a:buFont typeface="Arial" panose="020B0604020202020204" pitchFamily="34" charset="0"/>
              <a:buChar char="•"/>
            </a:pPr>
            <a:r>
              <a:rPr lang="en-US" sz="2400" dirty="0"/>
              <a:t>State Universities</a:t>
            </a:r>
          </a:p>
          <a:p>
            <a:pPr marL="571500" indent="-571500">
              <a:buFont typeface="Arial" panose="020B0604020202020204" pitchFamily="34" charset="0"/>
              <a:buChar char="•"/>
            </a:pPr>
            <a:r>
              <a:rPr lang="en-US" sz="2400" dirty="0"/>
              <a:t>Deemed Universities</a:t>
            </a:r>
          </a:p>
          <a:p>
            <a:pPr marL="571500" indent="-571500">
              <a:buFont typeface="Arial" panose="020B0604020202020204" pitchFamily="34" charset="0"/>
              <a:buChar char="•"/>
            </a:pPr>
            <a:r>
              <a:rPr lang="en-US" sz="2400" dirty="0"/>
              <a:t>State Private Universities</a:t>
            </a:r>
          </a:p>
          <a:p>
            <a:pPr marL="571500" indent="-571500">
              <a:buFont typeface="Arial" panose="020B0604020202020204" pitchFamily="34" charset="0"/>
              <a:buChar char="•"/>
            </a:pPr>
            <a:r>
              <a:rPr lang="en-US" sz="2400" dirty="0">
                <a:highlight>
                  <a:srgbClr val="FFFF00"/>
                </a:highlight>
              </a:rPr>
              <a:t>Fake</a:t>
            </a:r>
            <a:r>
              <a:rPr lang="en-US" sz="2400" dirty="0"/>
              <a:t> Universities</a:t>
            </a:r>
          </a:p>
          <a:p>
            <a:endParaRPr lang="en-US" dirty="0"/>
          </a:p>
        </p:txBody>
      </p:sp>
      <p:sp>
        <p:nvSpPr>
          <p:cNvPr id="9" name="Arrow: Right 8">
            <a:extLst>
              <a:ext uri="{FF2B5EF4-FFF2-40B4-BE49-F238E27FC236}">
                <a16:creationId xmlns:a16="http://schemas.microsoft.com/office/drawing/2014/main" xmlns="" id="{CBC05C82-6ECD-4BA6-9D20-76093F605CCD}"/>
              </a:ext>
            </a:extLst>
          </p:cNvPr>
          <p:cNvSpPr/>
          <p:nvPr/>
        </p:nvSpPr>
        <p:spPr>
          <a:xfrm>
            <a:off x="8180928" y="43921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057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119A401-EDEB-42B4-92A3-BC84206DD020}"/>
              </a:ext>
            </a:extLst>
          </p:cNvPr>
          <p:cNvSpPr>
            <a:spLocks noGrp="1"/>
          </p:cNvSpPr>
          <p:nvPr>
            <p:ph type="sldNum" sz="quarter" idx="10"/>
          </p:nvPr>
        </p:nvSpPr>
        <p:spPr/>
        <p:txBody>
          <a:bodyPr/>
          <a:lstStyle/>
          <a:p>
            <a:fld id="{B82C71E4-DB42-D249-AEAE-D55A62BD33D4}" type="slidenum">
              <a:rPr lang="en-US" smtClean="0"/>
              <a:pPr/>
              <a:t>34</a:t>
            </a:fld>
            <a:endParaRPr lang="en-US" dirty="0"/>
          </a:p>
        </p:txBody>
      </p:sp>
      <p:pic>
        <p:nvPicPr>
          <p:cNvPr id="5" name="Picture 4">
            <a:extLst>
              <a:ext uri="{FF2B5EF4-FFF2-40B4-BE49-F238E27FC236}">
                <a16:creationId xmlns:a16="http://schemas.microsoft.com/office/drawing/2014/main" xmlns="" id="{FD8C491B-0D18-4B2B-95E5-F68321ACE2AE}"/>
              </a:ext>
            </a:extLst>
          </p:cNvPr>
          <p:cNvPicPr>
            <a:picLocks noChangeAspect="1"/>
          </p:cNvPicPr>
          <p:nvPr/>
        </p:nvPicPr>
        <p:blipFill>
          <a:blip r:embed="rId2"/>
          <a:stretch>
            <a:fillRect/>
          </a:stretch>
        </p:blipFill>
        <p:spPr>
          <a:xfrm>
            <a:off x="211931" y="167184"/>
            <a:ext cx="8061766" cy="4481015"/>
          </a:xfrm>
          <a:prstGeom prst="rect">
            <a:avLst/>
          </a:prstGeom>
          <a:ln>
            <a:solidFill>
              <a:schemeClr val="tx1"/>
            </a:solidFill>
          </a:ln>
        </p:spPr>
      </p:pic>
      <p:pic>
        <p:nvPicPr>
          <p:cNvPr id="6" name="Picture 5">
            <a:extLst>
              <a:ext uri="{FF2B5EF4-FFF2-40B4-BE49-F238E27FC236}">
                <a16:creationId xmlns:a16="http://schemas.microsoft.com/office/drawing/2014/main" xmlns="" id="{CA049238-BD43-4FEA-A92E-735C795304D1}"/>
              </a:ext>
            </a:extLst>
          </p:cNvPr>
          <p:cNvPicPr>
            <a:picLocks noChangeAspect="1"/>
          </p:cNvPicPr>
          <p:nvPr/>
        </p:nvPicPr>
        <p:blipFill>
          <a:blip r:embed="rId3"/>
          <a:stretch>
            <a:fillRect/>
          </a:stretch>
        </p:blipFill>
        <p:spPr>
          <a:xfrm>
            <a:off x="7224481" y="5105402"/>
            <a:ext cx="9784866" cy="4267198"/>
          </a:xfrm>
          <a:prstGeom prst="rect">
            <a:avLst/>
          </a:prstGeom>
          <a:ln>
            <a:solidFill>
              <a:schemeClr val="tx1"/>
            </a:solidFill>
          </a:ln>
        </p:spPr>
      </p:pic>
      <p:pic>
        <p:nvPicPr>
          <p:cNvPr id="7" name="Picture 6">
            <a:extLst>
              <a:ext uri="{FF2B5EF4-FFF2-40B4-BE49-F238E27FC236}">
                <a16:creationId xmlns:a16="http://schemas.microsoft.com/office/drawing/2014/main" xmlns="" id="{E02AE5DB-D515-461D-A10A-FA4787E46876}"/>
              </a:ext>
            </a:extLst>
          </p:cNvPr>
          <p:cNvPicPr>
            <a:picLocks noChangeAspect="1"/>
          </p:cNvPicPr>
          <p:nvPr/>
        </p:nvPicPr>
        <p:blipFill>
          <a:blip r:embed="rId4"/>
          <a:stretch>
            <a:fillRect/>
          </a:stretch>
        </p:blipFill>
        <p:spPr>
          <a:xfrm>
            <a:off x="8517731" y="167184"/>
            <a:ext cx="8491616" cy="4481015"/>
          </a:xfrm>
          <a:prstGeom prst="rect">
            <a:avLst/>
          </a:prstGeom>
          <a:ln>
            <a:solidFill>
              <a:schemeClr val="tx1"/>
            </a:solidFill>
          </a:ln>
        </p:spPr>
      </p:pic>
      <p:sp>
        <p:nvSpPr>
          <p:cNvPr id="8" name="Oval 7">
            <a:extLst>
              <a:ext uri="{FF2B5EF4-FFF2-40B4-BE49-F238E27FC236}">
                <a16:creationId xmlns:a16="http://schemas.microsoft.com/office/drawing/2014/main" xmlns="" id="{E4743225-43A5-47BD-9F76-960CFAFF710C}"/>
              </a:ext>
            </a:extLst>
          </p:cNvPr>
          <p:cNvSpPr/>
          <p:nvPr/>
        </p:nvSpPr>
        <p:spPr>
          <a:xfrm>
            <a:off x="6536531" y="685800"/>
            <a:ext cx="7620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0B540D88-15BE-4FD6-A91B-D2BB81E33D89}"/>
              </a:ext>
            </a:extLst>
          </p:cNvPr>
          <p:cNvSpPr/>
          <p:nvPr/>
        </p:nvSpPr>
        <p:spPr>
          <a:xfrm>
            <a:off x="1050131" y="5271953"/>
            <a:ext cx="8667750" cy="3416320"/>
          </a:xfrm>
          <a:prstGeom prst="rect">
            <a:avLst/>
          </a:prstGeom>
        </p:spPr>
        <p:txBody>
          <a:bodyPr>
            <a:spAutoFit/>
          </a:bodyPr>
          <a:lstStyle/>
          <a:p>
            <a:pPr lvl="0"/>
            <a:r>
              <a:rPr lang="en-US" dirty="0">
                <a:hlinkClick r:id="rId5"/>
              </a:rPr>
              <a:t>https://www.aicte-india.org</a:t>
            </a:r>
            <a:r>
              <a:rPr lang="en-US" dirty="0"/>
              <a:t> </a:t>
            </a:r>
          </a:p>
          <a:p>
            <a:pPr lvl="0"/>
            <a:endParaRPr lang="en-US" dirty="0"/>
          </a:p>
          <a:p>
            <a:pPr marL="571500" lvl="0" indent="-571500">
              <a:buFont typeface="Arial" panose="020B0604020202020204" pitchFamily="34" charset="0"/>
              <a:buChar char="•"/>
            </a:pPr>
            <a:r>
              <a:rPr lang="en-US" sz="2400" dirty="0"/>
              <a:t>Approved Institutes</a:t>
            </a:r>
          </a:p>
          <a:p>
            <a:pPr marL="571500" lvl="0" indent="-571500">
              <a:buFont typeface="Arial" panose="020B0604020202020204" pitchFamily="34" charset="0"/>
              <a:buChar char="•"/>
            </a:pPr>
            <a:r>
              <a:rPr lang="en-US" sz="2400" dirty="0"/>
              <a:t>Faculties</a:t>
            </a:r>
          </a:p>
          <a:p>
            <a:pPr marL="571500" lvl="0" indent="-571500">
              <a:buFont typeface="Arial" panose="020B0604020202020204" pitchFamily="34" charset="0"/>
              <a:buChar char="•"/>
            </a:pPr>
            <a:r>
              <a:rPr lang="en-US" sz="2400" dirty="0"/>
              <a:t>Institutes w/NBA-approved courses</a:t>
            </a:r>
          </a:p>
          <a:p>
            <a:pPr marL="571500" lvl="0" indent="-571500">
              <a:buFont typeface="Arial" panose="020B0604020202020204" pitchFamily="34" charset="0"/>
              <a:buChar char="•"/>
            </a:pPr>
            <a:r>
              <a:rPr lang="en-US" sz="2400" dirty="0"/>
              <a:t>Unapproved institutes</a:t>
            </a:r>
          </a:p>
          <a:p>
            <a:pPr marL="571500" lvl="0" indent="-571500">
              <a:buFont typeface="Arial" panose="020B0604020202020204" pitchFamily="34" charset="0"/>
              <a:buChar char="•"/>
            </a:pPr>
            <a:r>
              <a:rPr lang="en-US" sz="2400" dirty="0"/>
              <a:t>Closed courses/institutes</a:t>
            </a:r>
          </a:p>
          <a:p>
            <a:pPr marL="571500" lvl="0" indent="-571500">
              <a:buFont typeface="Arial" panose="020B0604020202020204" pitchFamily="34" charset="0"/>
              <a:buChar char="•"/>
            </a:pPr>
            <a:r>
              <a:rPr lang="en-US" sz="2400" dirty="0"/>
              <a:t>Institutes with autonomy</a:t>
            </a:r>
          </a:p>
        </p:txBody>
      </p:sp>
    </p:spTree>
    <p:extLst>
      <p:ext uri="{BB962C8B-B14F-4D97-AF65-F5344CB8AC3E}">
        <p14:creationId xmlns:p14="http://schemas.microsoft.com/office/powerpoint/2010/main" val="1640797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B13D655A-16F4-4283-8E41-DC3DEE75C631}"/>
              </a:ext>
            </a:extLst>
          </p:cNvPr>
          <p:cNvSpPr>
            <a:spLocks noGrp="1"/>
          </p:cNvSpPr>
          <p:nvPr>
            <p:ph idx="1"/>
          </p:nvPr>
        </p:nvSpPr>
        <p:spPr>
          <a:xfrm>
            <a:off x="1130857" y="3048000"/>
            <a:ext cx="14935656" cy="5486399"/>
          </a:xfrm>
        </p:spPr>
        <p:txBody>
          <a:bodyPr/>
          <a:lstStyle/>
          <a:p>
            <a:r>
              <a:rPr lang="en-US" dirty="0"/>
              <a:t>AICTE originated from the Ministry of Human Resource Development</a:t>
            </a:r>
          </a:p>
          <a:p>
            <a:r>
              <a:rPr lang="en-US" dirty="0"/>
              <a:t>Objectives: Promotion of quality in technical education; Planning and coordinated development of technical education system; Regulation and maintenance of norms and standards</a:t>
            </a:r>
          </a:p>
          <a:p>
            <a:r>
              <a:rPr lang="en-US" dirty="0"/>
              <a:t>Vision: </a:t>
            </a:r>
            <a:r>
              <a:rPr lang="en-US" i="1" dirty="0"/>
              <a:t>“To be a world-class organization leading technological and socio-economic development of the country by enhancing the global competitiveness of technical manpower and by ensuring high quality technical education to all sections of the society.” (</a:t>
            </a:r>
            <a:r>
              <a:rPr lang="en-US" i="1" dirty="0">
                <a:hlinkClick r:id="rId2"/>
              </a:rPr>
              <a:t>https://www.aicte-india.org/about-us/overview</a:t>
            </a:r>
            <a:r>
              <a:rPr lang="en-US" i="1" dirty="0"/>
              <a:t>)</a:t>
            </a:r>
          </a:p>
          <a:p>
            <a:r>
              <a:rPr lang="en-US" dirty="0"/>
              <a:t>Offers Diploma, undergraduate and postgraduate level programs</a:t>
            </a:r>
          </a:p>
          <a:p>
            <a:r>
              <a:rPr lang="en-US" dirty="0"/>
              <a:t>Quality Control Mechanism = National Board of Accreditation (NBA) – Programmatic and voluntary</a:t>
            </a:r>
          </a:p>
          <a:p>
            <a:pPr marL="0" indent="0">
              <a:buNone/>
            </a:pPr>
            <a:endParaRPr lang="en-US" dirty="0"/>
          </a:p>
        </p:txBody>
      </p:sp>
      <p:sp>
        <p:nvSpPr>
          <p:cNvPr id="3" name="Slide Number Placeholder 2">
            <a:extLst>
              <a:ext uri="{FF2B5EF4-FFF2-40B4-BE49-F238E27FC236}">
                <a16:creationId xmlns:a16="http://schemas.microsoft.com/office/drawing/2014/main" xmlns="" id="{BFB92AC0-4E13-4570-8A42-48B99CA5F83F}"/>
              </a:ext>
            </a:extLst>
          </p:cNvPr>
          <p:cNvSpPr>
            <a:spLocks noGrp="1"/>
          </p:cNvSpPr>
          <p:nvPr>
            <p:ph type="sldNum" sz="quarter" idx="10"/>
          </p:nvPr>
        </p:nvSpPr>
        <p:spPr/>
        <p:txBody>
          <a:bodyPr/>
          <a:lstStyle/>
          <a:p>
            <a:fld id="{B82C71E4-DB42-D249-AEAE-D55A62BD33D4}" type="slidenum">
              <a:rPr lang="en-US" smtClean="0"/>
              <a:pPr/>
              <a:t>35</a:t>
            </a:fld>
            <a:endParaRPr lang="en-US" dirty="0"/>
          </a:p>
        </p:txBody>
      </p:sp>
      <p:sp>
        <p:nvSpPr>
          <p:cNvPr id="4" name="Title 3">
            <a:extLst>
              <a:ext uri="{FF2B5EF4-FFF2-40B4-BE49-F238E27FC236}">
                <a16:creationId xmlns:a16="http://schemas.microsoft.com/office/drawing/2014/main" xmlns="" id="{515CA234-8BD0-46E9-B647-112744181A63}"/>
              </a:ext>
            </a:extLst>
          </p:cNvPr>
          <p:cNvSpPr>
            <a:spLocks noGrp="1"/>
          </p:cNvSpPr>
          <p:nvPr>
            <p:ph type="title"/>
          </p:nvPr>
        </p:nvSpPr>
        <p:spPr/>
        <p:txBody>
          <a:bodyPr/>
          <a:lstStyle/>
          <a:p>
            <a:r>
              <a:rPr lang="en-US" dirty="0"/>
              <a:t>India – UGC vs. AICTE</a:t>
            </a:r>
            <a:br>
              <a:rPr lang="en-US" dirty="0"/>
            </a:br>
            <a:r>
              <a:rPr lang="en-US" dirty="0"/>
              <a:t>All India Council for Technical Education</a:t>
            </a:r>
          </a:p>
        </p:txBody>
      </p:sp>
    </p:spTree>
    <p:extLst>
      <p:ext uri="{BB962C8B-B14F-4D97-AF65-F5344CB8AC3E}">
        <p14:creationId xmlns:p14="http://schemas.microsoft.com/office/powerpoint/2010/main" val="593726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F51D62F1-0D02-4C8D-B39D-4E2FB4F5FB95}"/>
              </a:ext>
            </a:extLst>
          </p:cNvPr>
          <p:cNvSpPr>
            <a:spLocks noGrp="1"/>
          </p:cNvSpPr>
          <p:nvPr>
            <p:ph idx="1"/>
          </p:nvPr>
        </p:nvSpPr>
        <p:spPr>
          <a:xfrm>
            <a:off x="1659731" y="2590807"/>
            <a:ext cx="11125200" cy="2819394"/>
          </a:xfrm>
        </p:spPr>
        <p:txBody>
          <a:bodyPr/>
          <a:lstStyle/>
          <a:p>
            <a:endParaRPr lang="en-US" dirty="0"/>
          </a:p>
          <a:p>
            <a:endParaRPr lang="en-US" dirty="0"/>
          </a:p>
          <a:p>
            <a:r>
              <a:rPr lang="en-US" dirty="0"/>
              <a:t>Overlapping recognition causes confusion and calls for reform in India. </a:t>
            </a:r>
          </a:p>
          <a:p>
            <a:r>
              <a:rPr lang="en-US" dirty="0"/>
              <a:t>2017 proposal to replace UGC and ICTE with one entity</a:t>
            </a:r>
          </a:p>
          <a:p>
            <a:pPr lvl="1"/>
            <a:r>
              <a:rPr lang="en-US" dirty="0"/>
              <a:t>Past proposals were launched without success</a:t>
            </a:r>
          </a:p>
          <a:p>
            <a:pPr lvl="1"/>
            <a:endParaRPr lang="en-US" dirty="0"/>
          </a:p>
          <a:p>
            <a:pPr lvl="1"/>
            <a:endParaRPr lang="en-US" dirty="0"/>
          </a:p>
          <a:p>
            <a:pPr lvl="1"/>
            <a:endParaRPr lang="en-US" dirty="0"/>
          </a:p>
          <a:p>
            <a:pPr marL="640080" lvl="1" indent="0">
              <a:buNone/>
            </a:pPr>
            <a:endParaRPr lang="en-US" dirty="0"/>
          </a:p>
          <a:p>
            <a:endParaRPr lang="en-US" dirty="0"/>
          </a:p>
          <a:p>
            <a:r>
              <a:rPr lang="en-US" dirty="0"/>
              <a:t>Questions to ask:</a:t>
            </a:r>
          </a:p>
          <a:p>
            <a:pPr lvl="1"/>
            <a:r>
              <a:rPr lang="en-US" dirty="0"/>
              <a:t>Is this eligible for further education in India?</a:t>
            </a:r>
          </a:p>
          <a:p>
            <a:pPr lvl="1"/>
            <a:r>
              <a:rPr lang="en-US" dirty="0"/>
              <a:t>What do my peer institutions do?</a:t>
            </a:r>
          </a:p>
          <a:p>
            <a:pPr lvl="1"/>
            <a:r>
              <a:rPr lang="en-US" dirty="0"/>
              <a:t>Is the applicant qualified to succeed in the program applied to?</a:t>
            </a:r>
          </a:p>
          <a:p>
            <a:pPr lvl="1"/>
            <a:r>
              <a:rPr lang="en-US" dirty="0"/>
              <a:t>Others?</a:t>
            </a:r>
          </a:p>
        </p:txBody>
      </p:sp>
      <p:sp>
        <p:nvSpPr>
          <p:cNvPr id="3" name="Slide Number Placeholder 2">
            <a:extLst>
              <a:ext uri="{FF2B5EF4-FFF2-40B4-BE49-F238E27FC236}">
                <a16:creationId xmlns:a16="http://schemas.microsoft.com/office/drawing/2014/main" xmlns="" id="{E309A460-191A-41D9-9C7C-631CD65C39E8}"/>
              </a:ext>
            </a:extLst>
          </p:cNvPr>
          <p:cNvSpPr>
            <a:spLocks noGrp="1"/>
          </p:cNvSpPr>
          <p:nvPr>
            <p:ph type="sldNum" sz="quarter" idx="10"/>
          </p:nvPr>
        </p:nvSpPr>
        <p:spPr/>
        <p:txBody>
          <a:bodyPr/>
          <a:lstStyle/>
          <a:p>
            <a:fld id="{B82C71E4-DB42-D249-AEAE-D55A62BD33D4}" type="slidenum">
              <a:rPr lang="en-US" smtClean="0"/>
              <a:pPr/>
              <a:t>36</a:t>
            </a:fld>
            <a:endParaRPr lang="en-US" dirty="0"/>
          </a:p>
        </p:txBody>
      </p:sp>
      <p:graphicFrame>
        <p:nvGraphicFramePr>
          <p:cNvPr id="5" name="Table 4">
            <a:extLst>
              <a:ext uri="{FF2B5EF4-FFF2-40B4-BE49-F238E27FC236}">
                <a16:creationId xmlns:a16="http://schemas.microsoft.com/office/drawing/2014/main" xmlns="" id="{373CFB78-B8B0-40E4-9FA1-BBBB24DA03C0}"/>
              </a:ext>
            </a:extLst>
          </p:cNvPr>
          <p:cNvGraphicFramePr>
            <a:graphicFrameLocks noGrp="1"/>
          </p:cNvGraphicFramePr>
          <p:nvPr>
            <p:extLst/>
          </p:nvPr>
        </p:nvGraphicFramePr>
        <p:xfrm>
          <a:off x="5774531" y="3124200"/>
          <a:ext cx="8839200" cy="3027680"/>
        </p:xfrm>
        <a:graphic>
          <a:graphicData uri="http://schemas.openxmlformats.org/drawingml/2006/table">
            <a:tbl>
              <a:tblPr firstRow="1" bandRow="1">
                <a:tableStyleId>{5C22544A-7EE6-4342-B048-85BDC9FD1C3A}</a:tableStyleId>
              </a:tblPr>
              <a:tblGrid>
                <a:gridCol w="2946400">
                  <a:extLst>
                    <a:ext uri="{9D8B030D-6E8A-4147-A177-3AD203B41FA5}">
                      <a16:colId xmlns:a16="http://schemas.microsoft.com/office/drawing/2014/main" xmlns="" val="1271520846"/>
                    </a:ext>
                  </a:extLst>
                </a:gridCol>
                <a:gridCol w="1722192">
                  <a:extLst>
                    <a:ext uri="{9D8B030D-6E8A-4147-A177-3AD203B41FA5}">
                      <a16:colId xmlns:a16="http://schemas.microsoft.com/office/drawing/2014/main" xmlns="" val="3080506926"/>
                    </a:ext>
                  </a:extLst>
                </a:gridCol>
                <a:gridCol w="4170608">
                  <a:extLst>
                    <a:ext uri="{9D8B030D-6E8A-4147-A177-3AD203B41FA5}">
                      <a16:colId xmlns:a16="http://schemas.microsoft.com/office/drawing/2014/main" xmlns="" val="3374595097"/>
                    </a:ext>
                  </a:extLst>
                </a:gridCol>
              </a:tblGrid>
              <a:tr h="370840">
                <a:tc>
                  <a:txBody>
                    <a:bodyPr/>
                    <a:lstStyle/>
                    <a:p>
                      <a:endParaRPr lang="en-US" dirty="0"/>
                    </a:p>
                  </a:txBody>
                  <a:tcPr/>
                </a:tc>
                <a:tc>
                  <a:txBody>
                    <a:bodyPr/>
                    <a:lstStyle/>
                    <a:p>
                      <a:r>
                        <a:rPr lang="en-US" dirty="0"/>
                        <a:t>UGC</a:t>
                      </a:r>
                    </a:p>
                  </a:txBody>
                  <a:tcPr/>
                </a:tc>
                <a:tc>
                  <a:txBody>
                    <a:bodyPr/>
                    <a:lstStyle/>
                    <a:p>
                      <a:r>
                        <a:rPr lang="en-US" dirty="0"/>
                        <a:t>AICTE</a:t>
                      </a:r>
                    </a:p>
                  </a:txBody>
                  <a:tcPr/>
                </a:tc>
                <a:extLst>
                  <a:ext uri="{0D108BD9-81ED-4DB2-BD59-A6C34878D82A}">
                    <a16:rowId xmlns:a16="http://schemas.microsoft.com/office/drawing/2014/main" xmlns="" val="2444042284"/>
                  </a:ext>
                </a:extLst>
              </a:tr>
              <a:tr h="370840">
                <a:tc>
                  <a:txBody>
                    <a:bodyPr/>
                    <a:lstStyle/>
                    <a:p>
                      <a:r>
                        <a:rPr lang="en-US" dirty="0"/>
                        <a:t>National Recognition</a:t>
                      </a:r>
                    </a:p>
                  </a:txBody>
                  <a:tcPr/>
                </a:tc>
                <a:tc>
                  <a:txBody>
                    <a:bodyPr/>
                    <a:lstStyle/>
                    <a:p>
                      <a:pPr algn="ctr"/>
                      <a:r>
                        <a:rPr lang="en-US" dirty="0"/>
                        <a:t>Yes</a:t>
                      </a:r>
                    </a:p>
                  </a:txBody>
                  <a:tcPr anchor="ctr"/>
                </a:tc>
                <a:tc>
                  <a:txBody>
                    <a:bodyPr/>
                    <a:lstStyle/>
                    <a:p>
                      <a:pPr algn="ctr"/>
                      <a:r>
                        <a:rPr lang="en-US" dirty="0"/>
                        <a:t>Yes</a:t>
                      </a:r>
                    </a:p>
                  </a:txBody>
                  <a:tcPr anchor="ctr"/>
                </a:tc>
                <a:extLst>
                  <a:ext uri="{0D108BD9-81ED-4DB2-BD59-A6C34878D82A}">
                    <a16:rowId xmlns:a16="http://schemas.microsoft.com/office/drawing/2014/main" xmlns="" val="2176041715"/>
                  </a:ext>
                </a:extLst>
              </a:tr>
              <a:tr h="370840">
                <a:tc>
                  <a:txBody>
                    <a:bodyPr/>
                    <a:lstStyle/>
                    <a:p>
                      <a:r>
                        <a:rPr lang="en-US" dirty="0"/>
                        <a:t>Academic Credentials (Bachelor, Master, Doctorate)</a:t>
                      </a:r>
                    </a:p>
                  </a:txBody>
                  <a:tcPr/>
                </a:tc>
                <a:tc>
                  <a:txBody>
                    <a:bodyPr/>
                    <a:lstStyle/>
                    <a:p>
                      <a:pPr algn="ctr"/>
                      <a:r>
                        <a:rPr lang="en-US" dirty="0"/>
                        <a:t>Yes</a:t>
                      </a:r>
                    </a:p>
                  </a:txBody>
                  <a:tcPr anchor="ctr"/>
                </a:tc>
                <a:tc>
                  <a:txBody>
                    <a:bodyPr/>
                    <a:lstStyle/>
                    <a:p>
                      <a:pPr algn="ctr"/>
                      <a:r>
                        <a:rPr lang="en-US" dirty="0"/>
                        <a:t>Yes</a:t>
                      </a:r>
                    </a:p>
                  </a:txBody>
                  <a:tcPr anchor="ctr"/>
                </a:tc>
                <a:extLst>
                  <a:ext uri="{0D108BD9-81ED-4DB2-BD59-A6C34878D82A}">
                    <a16:rowId xmlns:a16="http://schemas.microsoft.com/office/drawing/2014/main" xmlns="" val="3724041766"/>
                  </a:ext>
                </a:extLst>
              </a:tr>
              <a:tr h="370840">
                <a:tc>
                  <a:txBody>
                    <a:bodyPr/>
                    <a:lstStyle/>
                    <a:p>
                      <a:r>
                        <a:rPr lang="en-US" dirty="0"/>
                        <a:t>Other Credentials (Certificate, Diploma, Postgraduate Diploma)</a:t>
                      </a:r>
                    </a:p>
                  </a:txBody>
                  <a:tcPr/>
                </a:tc>
                <a:tc>
                  <a:txBody>
                    <a:bodyPr/>
                    <a:lstStyle/>
                    <a:p>
                      <a:pPr algn="ctr"/>
                      <a:r>
                        <a:rPr lang="en-US" dirty="0"/>
                        <a:t>No*</a:t>
                      </a:r>
                    </a:p>
                  </a:txBody>
                  <a:tcPr anchor="ctr"/>
                </a:tc>
                <a:tc>
                  <a:txBody>
                    <a:bodyPr/>
                    <a:lstStyle/>
                    <a:p>
                      <a:pPr algn="ctr"/>
                      <a:r>
                        <a:rPr lang="en-US" dirty="0"/>
                        <a:t>Yes</a:t>
                      </a:r>
                    </a:p>
                  </a:txBody>
                  <a:tcPr anchor="ctr"/>
                </a:tc>
                <a:extLst>
                  <a:ext uri="{0D108BD9-81ED-4DB2-BD59-A6C34878D82A}">
                    <a16:rowId xmlns:a16="http://schemas.microsoft.com/office/drawing/2014/main" xmlns="" val="1705862370"/>
                  </a:ext>
                </a:extLst>
              </a:tr>
              <a:tr h="320040">
                <a:tc rowSpan="2">
                  <a:txBody>
                    <a:bodyPr/>
                    <a:lstStyle/>
                    <a:p>
                      <a:r>
                        <a:rPr lang="en-US" dirty="0"/>
                        <a:t>Inter-organizational Mobility</a:t>
                      </a:r>
                    </a:p>
                  </a:txBody>
                  <a:tcPr/>
                </a:tc>
                <a:tc rowSpan="2">
                  <a:txBody>
                    <a:bodyPr/>
                    <a:lstStyle/>
                    <a:p>
                      <a:pPr algn="ctr"/>
                      <a:r>
                        <a:rPr lang="en-US" dirty="0"/>
                        <a:t>Yes </a:t>
                      </a:r>
                    </a:p>
                    <a:p>
                      <a:pPr algn="ctr"/>
                      <a:endParaRPr lang="en-US" dirty="0"/>
                    </a:p>
                  </a:txBody>
                  <a:tcPr anchor="ctr"/>
                </a:tc>
                <a:tc>
                  <a:txBody>
                    <a:bodyPr/>
                    <a:lstStyle/>
                    <a:p>
                      <a:pPr algn="ctr"/>
                      <a:r>
                        <a:rPr lang="en-US" dirty="0"/>
                        <a:t>Academic Credentials – Yes</a:t>
                      </a:r>
                    </a:p>
                  </a:txBody>
                  <a:tcPr anchor="ctr"/>
                </a:tc>
                <a:extLst>
                  <a:ext uri="{0D108BD9-81ED-4DB2-BD59-A6C34878D82A}">
                    <a16:rowId xmlns:a16="http://schemas.microsoft.com/office/drawing/2014/main" xmlns="" val="2457894610"/>
                  </a:ext>
                </a:extLst>
              </a:tr>
              <a:tr h="320040">
                <a:tc vMerge="1">
                  <a:txBody>
                    <a:bodyPr/>
                    <a:lstStyle/>
                    <a:p>
                      <a:endParaRPr lang="en-US"/>
                    </a:p>
                  </a:txBody>
                  <a:tcPr/>
                </a:tc>
                <a:tc vMerge="1">
                  <a:txBody>
                    <a:bodyPr/>
                    <a:lstStyle/>
                    <a:p>
                      <a:endParaRPr lang="en-US"/>
                    </a:p>
                  </a:txBody>
                  <a:tcPr/>
                </a:tc>
                <a:tc>
                  <a:txBody>
                    <a:bodyPr/>
                    <a:lstStyle/>
                    <a:p>
                      <a:pPr algn="ctr"/>
                      <a:r>
                        <a:rPr lang="en-US" dirty="0"/>
                        <a:t>Professional Credentials – No*</a:t>
                      </a:r>
                    </a:p>
                  </a:txBody>
                  <a:tcPr anchor="ctr"/>
                </a:tc>
                <a:extLst>
                  <a:ext uri="{0D108BD9-81ED-4DB2-BD59-A6C34878D82A}">
                    <a16:rowId xmlns:a16="http://schemas.microsoft.com/office/drawing/2014/main" xmlns="" val="3671164489"/>
                  </a:ext>
                </a:extLst>
              </a:tr>
            </a:tbl>
          </a:graphicData>
        </a:graphic>
      </p:graphicFrame>
    </p:spTree>
    <p:extLst>
      <p:ext uri="{BB962C8B-B14F-4D97-AF65-F5344CB8AC3E}">
        <p14:creationId xmlns:p14="http://schemas.microsoft.com/office/powerpoint/2010/main" val="1556108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1505" y="2286000"/>
            <a:ext cx="7315422" cy="6934200"/>
          </a:xfrm>
        </p:spPr>
        <p:txBody>
          <a:bodyPr/>
          <a:lstStyle/>
          <a:p>
            <a:pPr marL="0" indent="0">
              <a:lnSpc>
                <a:spcPct val="100000"/>
              </a:lnSpc>
              <a:buNone/>
            </a:pPr>
            <a:endParaRPr lang="en-US" dirty="0"/>
          </a:p>
          <a:p>
            <a:pPr lvl="1">
              <a:lnSpc>
                <a:spcPct val="100000"/>
              </a:lnSpc>
              <a:buClr>
                <a:schemeClr val="accent6"/>
              </a:buClr>
            </a:pPr>
            <a:endParaRPr lang="en-US" dirty="0"/>
          </a:p>
          <a:p>
            <a:pPr lvl="1">
              <a:lnSpc>
                <a:spcPct val="100000"/>
              </a:lnSpc>
              <a:buClr>
                <a:schemeClr val="accent6"/>
              </a:buClr>
            </a:pPr>
            <a:endParaRPr lang="en-US" dirty="0"/>
          </a:p>
          <a:p>
            <a:pPr lvl="1">
              <a:lnSpc>
                <a:spcPct val="100000"/>
              </a:lnSpc>
              <a:buClr>
                <a:schemeClr val="accent6"/>
              </a:buClr>
            </a:pPr>
            <a:endParaRPr lang="en-US" dirty="0"/>
          </a:p>
        </p:txBody>
      </p:sp>
      <p:pic>
        <p:nvPicPr>
          <p:cNvPr id="6" name="Content Placeholder 5"/>
          <p:cNvPicPr>
            <a:picLocks noGrp="1" noChangeAspect="1"/>
          </p:cNvPicPr>
          <p:nvPr>
            <p:ph idx="15"/>
          </p:nvPr>
        </p:nvPicPr>
        <p:blipFill>
          <a:blip r:embed="rId3"/>
          <a:stretch>
            <a:fillRect/>
          </a:stretch>
        </p:blipFill>
        <p:spPr>
          <a:xfrm>
            <a:off x="288132" y="1981199"/>
            <a:ext cx="5257800" cy="7086601"/>
          </a:xfrm>
          <a:prstGeom prst="rect">
            <a:avLst/>
          </a:prstGeom>
          <a:ln>
            <a:solidFill>
              <a:schemeClr val="accent1"/>
            </a:solidFill>
          </a:ln>
        </p:spPr>
      </p:pic>
      <p:sp>
        <p:nvSpPr>
          <p:cNvPr id="2" name="Slide Number Placeholder 1"/>
          <p:cNvSpPr>
            <a:spLocks noGrp="1"/>
          </p:cNvSpPr>
          <p:nvPr>
            <p:ph type="sldNum" sz="quarter" idx="10"/>
          </p:nvPr>
        </p:nvSpPr>
        <p:spPr/>
        <p:txBody>
          <a:bodyPr/>
          <a:lstStyle/>
          <a:p>
            <a:fld id="{B82C71E4-DB42-D249-AEAE-D55A62BD33D4}" type="slidenum">
              <a:rPr lang="en-US" smtClean="0"/>
              <a:pPr/>
              <a:t>37</a:t>
            </a:fld>
            <a:endParaRPr lang="en-US" dirty="0"/>
          </a:p>
        </p:txBody>
      </p:sp>
      <p:sp>
        <p:nvSpPr>
          <p:cNvPr id="5" name="Title 4"/>
          <p:cNvSpPr>
            <a:spLocks noGrp="1"/>
          </p:cNvSpPr>
          <p:nvPr>
            <p:ph type="title"/>
          </p:nvPr>
        </p:nvSpPr>
        <p:spPr>
          <a:xfrm>
            <a:off x="745331" y="609600"/>
            <a:ext cx="15341828" cy="1752600"/>
          </a:xfrm>
        </p:spPr>
        <p:txBody>
          <a:bodyPr/>
          <a:lstStyle/>
          <a:p>
            <a:r>
              <a:rPr lang="en-US" dirty="0"/>
              <a:t>Challenges from Various Countries/ Regions</a:t>
            </a:r>
          </a:p>
        </p:txBody>
      </p:sp>
      <p:pic>
        <p:nvPicPr>
          <p:cNvPr id="9" name="Picture 8"/>
          <p:cNvPicPr>
            <a:picLocks noChangeAspect="1"/>
          </p:cNvPicPr>
          <p:nvPr/>
        </p:nvPicPr>
        <p:blipFill>
          <a:blip r:embed="rId4"/>
          <a:stretch>
            <a:fillRect/>
          </a:stretch>
        </p:blipFill>
        <p:spPr>
          <a:xfrm>
            <a:off x="9127331" y="1963614"/>
            <a:ext cx="5562600" cy="6951786"/>
          </a:xfrm>
          <a:prstGeom prst="rect">
            <a:avLst/>
          </a:prstGeom>
          <a:ln>
            <a:solidFill>
              <a:schemeClr val="accent1"/>
            </a:solidFill>
          </a:ln>
        </p:spPr>
      </p:pic>
      <p:sp>
        <p:nvSpPr>
          <p:cNvPr id="10" name="TextBox 9"/>
          <p:cNvSpPr txBox="1"/>
          <p:nvPr/>
        </p:nvSpPr>
        <p:spPr>
          <a:xfrm>
            <a:off x="6079331" y="3685181"/>
            <a:ext cx="2514600" cy="1754326"/>
          </a:xfrm>
          <a:prstGeom prst="rect">
            <a:avLst/>
          </a:prstGeom>
          <a:noFill/>
        </p:spPr>
        <p:txBody>
          <a:bodyPr wrap="square" rtlCol="0">
            <a:spAutoFit/>
          </a:bodyPr>
          <a:lstStyle/>
          <a:p>
            <a:pPr algn="ctr"/>
            <a:r>
              <a:rPr lang="en-US" dirty="0">
                <a:solidFill>
                  <a:schemeClr val="accent3"/>
                </a:solidFill>
              </a:rPr>
              <a:t>Secondary Schools in China</a:t>
            </a:r>
          </a:p>
        </p:txBody>
      </p:sp>
      <p:sp>
        <p:nvSpPr>
          <p:cNvPr id="4" name="Rectangle 3"/>
          <p:cNvSpPr/>
          <p:nvPr/>
        </p:nvSpPr>
        <p:spPr>
          <a:xfrm>
            <a:off x="10117931" y="2895600"/>
            <a:ext cx="457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11718131" y="2895600"/>
            <a:ext cx="3048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9330300" y="2895600"/>
            <a:ext cx="305029"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9330300" y="3124200"/>
            <a:ext cx="4066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811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2345" y="2418806"/>
            <a:ext cx="7315422" cy="6934200"/>
          </a:xfrm>
        </p:spPr>
        <p:txBody>
          <a:bodyPr/>
          <a:lstStyle/>
          <a:p>
            <a:pPr marL="0" indent="0">
              <a:lnSpc>
                <a:spcPct val="100000"/>
              </a:lnSpc>
              <a:buNone/>
            </a:pPr>
            <a:endParaRPr lang="en-US" dirty="0"/>
          </a:p>
          <a:p>
            <a:pPr lvl="1">
              <a:lnSpc>
                <a:spcPct val="100000"/>
              </a:lnSpc>
              <a:buClr>
                <a:schemeClr val="accent6"/>
              </a:buClr>
            </a:pPr>
            <a:endParaRPr lang="en-US" dirty="0"/>
          </a:p>
          <a:p>
            <a:pPr lvl="1">
              <a:lnSpc>
                <a:spcPct val="100000"/>
              </a:lnSpc>
              <a:buClr>
                <a:schemeClr val="accent6"/>
              </a:buClr>
            </a:pPr>
            <a:endParaRPr lang="en-US" dirty="0"/>
          </a:p>
          <a:p>
            <a:pPr lvl="1">
              <a:lnSpc>
                <a:spcPct val="100000"/>
              </a:lnSpc>
              <a:buClr>
                <a:schemeClr val="accent6"/>
              </a:buClr>
            </a:pPr>
            <a:endParaRPr lang="en-US" dirty="0"/>
          </a:p>
        </p:txBody>
      </p:sp>
      <p:sp>
        <p:nvSpPr>
          <p:cNvPr id="2" name="Slide Number Placeholder 1"/>
          <p:cNvSpPr>
            <a:spLocks noGrp="1"/>
          </p:cNvSpPr>
          <p:nvPr>
            <p:ph type="sldNum" sz="quarter" idx="10"/>
          </p:nvPr>
        </p:nvSpPr>
        <p:spPr/>
        <p:txBody>
          <a:bodyPr/>
          <a:lstStyle/>
          <a:p>
            <a:fld id="{B82C71E4-DB42-D249-AEAE-D55A62BD33D4}" type="slidenum">
              <a:rPr lang="en-US" smtClean="0"/>
              <a:pPr/>
              <a:t>38</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531" y="228600"/>
            <a:ext cx="11811000" cy="8839200"/>
          </a:xfrm>
          <a:prstGeom prst="rect">
            <a:avLst/>
          </a:prstGeom>
        </p:spPr>
      </p:pic>
    </p:spTree>
    <p:extLst>
      <p:ext uri="{BB962C8B-B14F-4D97-AF65-F5344CB8AC3E}">
        <p14:creationId xmlns:p14="http://schemas.microsoft.com/office/powerpoint/2010/main" val="1663637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1505" y="2286000"/>
            <a:ext cx="7315422" cy="6934200"/>
          </a:xfrm>
        </p:spPr>
        <p:txBody>
          <a:bodyPr/>
          <a:lstStyle/>
          <a:p>
            <a:pPr marL="0" indent="0">
              <a:lnSpc>
                <a:spcPct val="100000"/>
              </a:lnSpc>
              <a:buNone/>
            </a:pPr>
            <a:endParaRPr lang="en-US" dirty="0"/>
          </a:p>
          <a:p>
            <a:pPr lvl="1">
              <a:lnSpc>
                <a:spcPct val="100000"/>
              </a:lnSpc>
              <a:buClr>
                <a:schemeClr val="accent6"/>
              </a:buClr>
            </a:pPr>
            <a:endParaRPr lang="en-US" dirty="0"/>
          </a:p>
          <a:p>
            <a:pPr lvl="1">
              <a:lnSpc>
                <a:spcPct val="100000"/>
              </a:lnSpc>
              <a:buClr>
                <a:schemeClr val="accent6"/>
              </a:buClr>
            </a:pPr>
            <a:endParaRPr lang="en-US" dirty="0"/>
          </a:p>
          <a:p>
            <a:pPr lvl="1">
              <a:lnSpc>
                <a:spcPct val="100000"/>
              </a:lnSpc>
              <a:buClr>
                <a:schemeClr val="accent6"/>
              </a:buClr>
            </a:pPr>
            <a:endParaRPr lang="en-US" dirty="0"/>
          </a:p>
        </p:txBody>
      </p:sp>
      <p:sp>
        <p:nvSpPr>
          <p:cNvPr id="2" name="Slide Number Placeholder 1"/>
          <p:cNvSpPr>
            <a:spLocks noGrp="1"/>
          </p:cNvSpPr>
          <p:nvPr>
            <p:ph type="sldNum" sz="quarter" idx="10"/>
          </p:nvPr>
        </p:nvSpPr>
        <p:spPr/>
        <p:txBody>
          <a:bodyPr/>
          <a:lstStyle/>
          <a:p>
            <a:fld id="{B82C71E4-DB42-D249-AEAE-D55A62BD33D4}" type="slidenum">
              <a:rPr lang="en-US" smtClean="0"/>
              <a:pPr/>
              <a:t>39</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31" y="0"/>
            <a:ext cx="12192000" cy="9220200"/>
          </a:xfrm>
          <a:prstGeom prst="rect">
            <a:avLst/>
          </a:prstGeom>
          <a:ln>
            <a:solidFill>
              <a:schemeClr val="accent1"/>
            </a:solidFill>
          </a:ln>
        </p:spPr>
      </p:pic>
    </p:spTree>
    <p:extLst>
      <p:ext uri="{BB962C8B-B14F-4D97-AF65-F5344CB8AC3E}">
        <p14:creationId xmlns:p14="http://schemas.microsoft.com/office/powerpoint/2010/main" val="499182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1502" y="2362200"/>
            <a:ext cx="14935656" cy="6553200"/>
          </a:xfrm>
          <a:prstGeom prst="rect">
            <a:avLst/>
          </a:prstGeom>
        </p:spPr>
        <p:txBody>
          <a:bodyPr anchor="ctr"/>
          <a:lstStyle/>
          <a:p>
            <a:pPr marL="0" indent="0">
              <a:lnSpc>
                <a:spcPct val="100000"/>
              </a:lnSpc>
              <a:spcBef>
                <a:spcPts val="1400"/>
              </a:spcBef>
              <a:spcAft>
                <a:spcPts val="1200"/>
              </a:spcAft>
              <a:buNone/>
            </a:pPr>
            <a:r>
              <a:rPr lang="en-US" altLang="en-US" sz="3600" b="1" u="sng" dirty="0">
                <a:latin typeface="Arial" charset="0"/>
                <a:ea typeface="Arial" charset="0"/>
                <a:cs typeface="Arial" charset="0"/>
                <a:sym typeface="Arial" charset="0"/>
              </a:rPr>
              <a:t>Institutional accreditation in the United States:</a:t>
            </a:r>
          </a:p>
          <a:p>
            <a:pPr>
              <a:lnSpc>
                <a:spcPct val="100000"/>
              </a:lnSpc>
              <a:spcBef>
                <a:spcPts val="1400"/>
              </a:spcBef>
              <a:spcAft>
                <a:spcPts val="1200"/>
              </a:spcAft>
            </a:pPr>
            <a:r>
              <a:rPr lang="en-US" altLang="en-US" sz="3200" dirty="0">
                <a:latin typeface="Arial" panose="020B0604020202020204" pitchFamily="34" charset="0"/>
                <a:ea typeface="Arial" charset="0"/>
                <a:cs typeface="Arial" panose="020B0604020202020204" pitchFamily="34" charset="0"/>
                <a:sym typeface="Arial" charset="0"/>
              </a:rPr>
              <a:t>Regional academic accreditation</a:t>
            </a:r>
          </a:p>
          <a:p>
            <a:pPr>
              <a:lnSpc>
                <a:spcPct val="100000"/>
              </a:lnSpc>
              <a:spcBef>
                <a:spcPts val="1400"/>
              </a:spcBef>
              <a:spcAft>
                <a:spcPts val="1200"/>
              </a:spcAft>
            </a:pPr>
            <a:r>
              <a:rPr lang="en-US" altLang="en-US" sz="3200" dirty="0">
                <a:latin typeface="Arial" panose="020B0604020202020204" pitchFamily="34" charset="0"/>
                <a:ea typeface="Arial" charset="0"/>
                <a:cs typeface="Arial" panose="020B0604020202020204" pitchFamily="34" charset="0"/>
                <a:sym typeface="Arial" charset="0"/>
              </a:rPr>
              <a:t>Other types of accreditation in the United States</a:t>
            </a:r>
          </a:p>
          <a:p>
            <a:pPr>
              <a:lnSpc>
                <a:spcPct val="100000"/>
              </a:lnSpc>
              <a:spcBef>
                <a:spcPts val="1400"/>
              </a:spcBef>
              <a:spcAft>
                <a:spcPts val="1200"/>
              </a:spcAft>
            </a:pPr>
            <a:r>
              <a:rPr lang="en-US" altLang="en-US" sz="3200" dirty="0">
                <a:latin typeface="Arial" panose="020B0604020202020204" pitchFamily="34" charset="0"/>
                <a:ea typeface="Arial" charset="0"/>
                <a:cs typeface="Arial" panose="020B0604020202020204" pitchFamily="34" charset="0"/>
                <a:sym typeface="Arial" charset="0"/>
              </a:rPr>
              <a:t>Unique nature of accreditation in the United States compared to foreign education systems.</a:t>
            </a:r>
          </a:p>
          <a:p>
            <a:pPr>
              <a:lnSpc>
                <a:spcPct val="100000"/>
              </a:lnSpc>
              <a:spcBef>
                <a:spcPts val="1400"/>
              </a:spcBef>
              <a:spcAft>
                <a:spcPts val="1200"/>
              </a:spcAft>
            </a:pPr>
            <a:r>
              <a:rPr lang="en-US" sz="3200" dirty="0">
                <a:latin typeface="Arial" panose="020B0604020202020204" pitchFamily="34" charset="0"/>
                <a:cs typeface="Arial" panose="020B0604020202020204" pitchFamily="34" charset="0"/>
              </a:rPr>
              <a:t>Recognition in most countries around the world deals with the authority to conduct educational activities and grant degrees. </a:t>
            </a:r>
            <a:r>
              <a:rPr lang="en-US" altLang="en-US" sz="3200" dirty="0">
                <a:latin typeface="Arial" panose="020B0604020202020204" pitchFamily="34" charset="0"/>
                <a:ea typeface="Arial" charset="0"/>
                <a:cs typeface="Arial" panose="020B0604020202020204" pitchFamily="34" charset="0"/>
                <a:sym typeface="Arial" charset="0"/>
              </a:rPr>
              <a:t>Institutional recognition is the closest status to regional academic accreditation.</a:t>
            </a:r>
          </a:p>
        </p:txBody>
      </p:sp>
      <p:sp>
        <p:nvSpPr>
          <p:cNvPr id="4" name="Slide Number Placeholder 3"/>
          <p:cNvSpPr>
            <a:spLocks noGrp="1"/>
          </p:cNvSpPr>
          <p:nvPr>
            <p:ph type="sldNum" sz="quarter" idx="10"/>
          </p:nvPr>
        </p:nvSpPr>
        <p:spPr/>
        <p:txBody>
          <a:bodyPr/>
          <a:lstStyle/>
          <a:p>
            <a:fld id="{B82C71E4-DB42-D249-AEAE-D55A62BD33D4}" type="slidenum">
              <a:rPr lang="en-US" smtClean="0"/>
              <a:pPr/>
              <a:t>4</a:t>
            </a:fld>
            <a:endParaRPr lang="en-US" dirty="0"/>
          </a:p>
        </p:txBody>
      </p:sp>
      <p:sp>
        <p:nvSpPr>
          <p:cNvPr id="7" name="Title 1"/>
          <p:cNvSpPr>
            <a:spLocks noGrp="1"/>
          </p:cNvSpPr>
          <p:nvPr>
            <p:ph type="title"/>
          </p:nvPr>
        </p:nvSpPr>
        <p:spPr>
          <a:xfrm>
            <a:off x="669131" y="723900"/>
            <a:ext cx="15849599" cy="1447800"/>
          </a:xfrm>
        </p:spPr>
        <p:txBody>
          <a:bodyPr/>
          <a:lstStyle/>
          <a:p>
            <a:pPr algn="ctr"/>
            <a:r>
              <a:rPr lang="en-US" dirty="0"/>
              <a:t>Regional vs. National vs. Specialized vs. Programmatic accreditation in the United States</a:t>
            </a:r>
          </a:p>
        </p:txBody>
      </p:sp>
    </p:spTree>
    <p:extLst>
      <p:ext uri="{BB962C8B-B14F-4D97-AF65-F5344CB8AC3E}">
        <p14:creationId xmlns:p14="http://schemas.microsoft.com/office/powerpoint/2010/main" val="1258602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1505" y="2286000"/>
            <a:ext cx="7315422" cy="6934200"/>
          </a:xfrm>
        </p:spPr>
        <p:txBody>
          <a:bodyPr/>
          <a:lstStyle/>
          <a:p>
            <a:pPr marL="0" indent="0">
              <a:lnSpc>
                <a:spcPct val="100000"/>
              </a:lnSpc>
              <a:buNone/>
            </a:pPr>
            <a:endParaRPr lang="en-US" dirty="0"/>
          </a:p>
          <a:p>
            <a:pPr lvl="1">
              <a:lnSpc>
                <a:spcPct val="100000"/>
              </a:lnSpc>
              <a:buClr>
                <a:schemeClr val="accent6"/>
              </a:buClr>
            </a:pPr>
            <a:endParaRPr lang="en-US" dirty="0"/>
          </a:p>
          <a:p>
            <a:pPr lvl="1">
              <a:lnSpc>
                <a:spcPct val="100000"/>
              </a:lnSpc>
              <a:buClr>
                <a:schemeClr val="accent6"/>
              </a:buClr>
            </a:pPr>
            <a:endParaRPr lang="en-US" dirty="0"/>
          </a:p>
          <a:p>
            <a:pPr lvl="1">
              <a:lnSpc>
                <a:spcPct val="100000"/>
              </a:lnSpc>
              <a:buClr>
                <a:schemeClr val="accent6"/>
              </a:buClr>
            </a:pPr>
            <a:endParaRPr lang="en-US" dirty="0"/>
          </a:p>
        </p:txBody>
      </p:sp>
      <p:sp>
        <p:nvSpPr>
          <p:cNvPr id="2" name="Slide Number Placeholder 1"/>
          <p:cNvSpPr>
            <a:spLocks noGrp="1"/>
          </p:cNvSpPr>
          <p:nvPr>
            <p:ph type="sldNum" sz="quarter" idx="10"/>
          </p:nvPr>
        </p:nvSpPr>
        <p:spPr/>
        <p:txBody>
          <a:bodyPr/>
          <a:lstStyle/>
          <a:p>
            <a:fld id="{B82C71E4-DB42-D249-AEAE-D55A62BD33D4}" type="slidenum">
              <a:rPr lang="en-US" smtClean="0"/>
              <a:pPr/>
              <a:t>40</a:t>
            </a:fld>
            <a:endParaRPr lang="en-US" dirty="0"/>
          </a:p>
        </p:txBody>
      </p:sp>
      <p:pic>
        <p:nvPicPr>
          <p:cNvPr id="6" name="Picture 5"/>
          <p:cNvPicPr>
            <a:picLocks noChangeAspect="1"/>
          </p:cNvPicPr>
          <p:nvPr/>
        </p:nvPicPr>
        <p:blipFill>
          <a:blip r:embed="rId3"/>
          <a:stretch>
            <a:fillRect/>
          </a:stretch>
        </p:blipFill>
        <p:spPr>
          <a:xfrm>
            <a:off x="4250531" y="228600"/>
            <a:ext cx="8547104" cy="9417752"/>
          </a:xfrm>
          <a:prstGeom prst="rect">
            <a:avLst/>
          </a:prstGeom>
          <a:solidFill>
            <a:srgbClr val="FDFDFD"/>
          </a:solidFill>
          <a:ln>
            <a:solidFill>
              <a:schemeClr val="accent1"/>
            </a:solidFill>
          </a:ln>
        </p:spPr>
      </p:pic>
      <p:sp>
        <p:nvSpPr>
          <p:cNvPr id="8" name="Rectangle 7"/>
          <p:cNvSpPr/>
          <p:nvPr/>
        </p:nvSpPr>
        <p:spPr>
          <a:xfrm>
            <a:off x="5469731" y="3581400"/>
            <a:ext cx="1524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22131" y="3352800"/>
            <a:ext cx="1600200" cy="216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7772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40EBDEE-8AB1-4565-ABCA-DF7C025C8467}"/>
              </a:ext>
            </a:extLst>
          </p:cNvPr>
          <p:cNvSpPr>
            <a:spLocks noGrp="1"/>
          </p:cNvSpPr>
          <p:nvPr>
            <p:ph idx="1"/>
          </p:nvPr>
        </p:nvSpPr>
        <p:spPr/>
        <p:txBody>
          <a:bodyPr/>
          <a:lstStyle/>
          <a:p>
            <a:r>
              <a:rPr lang="en-US" sz="3200" dirty="0"/>
              <a:t>Diploma Mill</a:t>
            </a:r>
          </a:p>
          <a:p>
            <a:pPr lvl="1"/>
            <a:r>
              <a:rPr lang="en-US" sz="2800" dirty="0"/>
              <a:t>“Sells” credentials to individuals to represent ‘earned’ credentials with little effort </a:t>
            </a:r>
          </a:p>
          <a:p>
            <a:pPr lvl="1"/>
            <a:r>
              <a:rPr lang="en-US" sz="2800" dirty="0"/>
              <a:t>Falsely represents quality education and institutional esteem</a:t>
            </a:r>
          </a:p>
          <a:p>
            <a:pPr lvl="1"/>
            <a:r>
              <a:rPr lang="en-US" sz="2800" dirty="0"/>
              <a:t>Falsely represents quality control mechanisms </a:t>
            </a:r>
          </a:p>
          <a:p>
            <a:pPr lvl="1"/>
            <a:r>
              <a:rPr lang="en-US" sz="2800" dirty="0"/>
              <a:t>Makes statements about being immune to accreditation or quality control</a:t>
            </a:r>
          </a:p>
        </p:txBody>
      </p:sp>
      <p:sp>
        <p:nvSpPr>
          <p:cNvPr id="3" name="Content Placeholder 2">
            <a:extLst>
              <a:ext uri="{FF2B5EF4-FFF2-40B4-BE49-F238E27FC236}">
                <a16:creationId xmlns:a16="http://schemas.microsoft.com/office/drawing/2014/main" xmlns="" id="{A8840873-8DD3-4511-BBF7-6ECFDF162FB4}"/>
              </a:ext>
            </a:extLst>
          </p:cNvPr>
          <p:cNvSpPr>
            <a:spLocks noGrp="1"/>
          </p:cNvSpPr>
          <p:nvPr>
            <p:ph idx="15"/>
          </p:nvPr>
        </p:nvSpPr>
        <p:spPr>
          <a:xfrm>
            <a:off x="8873337" y="2362200"/>
            <a:ext cx="7188420" cy="5486402"/>
          </a:xfrm>
        </p:spPr>
        <p:txBody>
          <a:bodyPr/>
          <a:lstStyle/>
          <a:p>
            <a:r>
              <a:rPr lang="en-US" sz="3200" dirty="0"/>
              <a:t>Accreditation Mill</a:t>
            </a:r>
          </a:p>
          <a:p>
            <a:pPr lvl="1"/>
            <a:r>
              <a:rPr lang="en-US" sz="2800" dirty="0"/>
              <a:t>Often established by a diploma mill or other for-profit organization</a:t>
            </a:r>
          </a:p>
          <a:p>
            <a:pPr lvl="1"/>
            <a:r>
              <a:rPr lang="en-US" sz="2800" dirty="0"/>
              <a:t>Falsely represents oversight of alleged academic institutions</a:t>
            </a:r>
          </a:p>
          <a:p>
            <a:pPr lvl="1"/>
            <a:r>
              <a:rPr lang="en-US" sz="2800" dirty="0"/>
              <a:t>Falsely represents authority to monitor educational institution in a region/profession/level</a:t>
            </a:r>
          </a:p>
          <a:p>
            <a:pPr lvl="1"/>
            <a:r>
              <a:rPr lang="en-US" sz="2800" dirty="0"/>
              <a:t>May operate at all education levels</a:t>
            </a:r>
          </a:p>
        </p:txBody>
      </p:sp>
      <p:sp>
        <p:nvSpPr>
          <p:cNvPr id="4" name="Slide Number Placeholder 3">
            <a:extLst>
              <a:ext uri="{FF2B5EF4-FFF2-40B4-BE49-F238E27FC236}">
                <a16:creationId xmlns:a16="http://schemas.microsoft.com/office/drawing/2014/main" xmlns="" id="{87CE7BC6-B302-4DC6-A799-EBD300C4CCDE}"/>
              </a:ext>
            </a:extLst>
          </p:cNvPr>
          <p:cNvSpPr>
            <a:spLocks noGrp="1"/>
          </p:cNvSpPr>
          <p:nvPr>
            <p:ph type="sldNum" sz="quarter" idx="10"/>
          </p:nvPr>
        </p:nvSpPr>
        <p:spPr/>
        <p:txBody>
          <a:bodyPr/>
          <a:lstStyle/>
          <a:p>
            <a:fld id="{B82C71E4-DB42-D249-AEAE-D55A62BD33D4}" type="slidenum">
              <a:rPr lang="en-US" smtClean="0"/>
              <a:pPr/>
              <a:t>41</a:t>
            </a:fld>
            <a:endParaRPr lang="en-US" dirty="0"/>
          </a:p>
        </p:txBody>
      </p:sp>
      <p:sp>
        <p:nvSpPr>
          <p:cNvPr id="5" name="Title 4">
            <a:extLst>
              <a:ext uri="{FF2B5EF4-FFF2-40B4-BE49-F238E27FC236}">
                <a16:creationId xmlns:a16="http://schemas.microsoft.com/office/drawing/2014/main" xmlns="" id="{7189E4A1-E08C-4D3C-B4F8-190A6E58392B}"/>
              </a:ext>
            </a:extLst>
          </p:cNvPr>
          <p:cNvSpPr>
            <a:spLocks noGrp="1"/>
          </p:cNvSpPr>
          <p:nvPr>
            <p:ph type="title"/>
          </p:nvPr>
        </p:nvSpPr>
        <p:spPr/>
        <p:txBody>
          <a:bodyPr/>
          <a:lstStyle/>
          <a:p>
            <a:pPr algn="ctr"/>
            <a:r>
              <a:rPr lang="en-US" dirty="0"/>
              <a:t>Diploma Mills and challenges with inauthentic institutional recognition</a:t>
            </a:r>
          </a:p>
        </p:txBody>
      </p:sp>
    </p:spTree>
    <p:extLst>
      <p:ext uri="{BB962C8B-B14F-4D97-AF65-F5344CB8AC3E}">
        <p14:creationId xmlns:p14="http://schemas.microsoft.com/office/powerpoint/2010/main" val="1726405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151C1DCB-7BAD-4A4A-930F-21E442F2F95B}"/>
              </a:ext>
            </a:extLst>
          </p:cNvPr>
          <p:cNvSpPr>
            <a:spLocks noGrp="1"/>
          </p:cNvSpPr>
          <p:nvPr>
            <p:ph idx="1"/>
          </p:nvPr>
        </p:nvSpPr>
        <p:spPr/>
        <p:txBody>
          <a:bodyPr/>
          <a:lstStyle/>
          <a:p>
            <a:r>
              <a:rPr lang="en-US" dirty="0"/>
              <a:t>Promise of academic degree primarily for life experience or independent work</a:t>
            </a:r>
          </a:p>
          <a:p>
            <a:r>
              <a:rPr lang="en-US" dirty="0"/>
              <a:t>Tuition and fee structure mentioned early and prominently</a:t>
            </a:r>
          </a:p>
          <a:p>
            <a:r>
              <a:rPr lang="en-US" dirty="0"/>
              <a:t>Lack of physical address or physical address appears dubious</a:t>
            </a:r>
          </a:p>
          <a:p>
            <a:r>
              <a:rPr lang="en-US" dirty="0"/>
              <a:t>Explicit claims of accreditation and recognition by oversight bodies other than the main ministry or regional accreditor </a:t>
            </a:r>
          </a:p>
          <a:p>
            <a:endParaRPr lang="en-US" dirty="0"/>
          </a:p>
        </p:txBody>
      </p:sp>
      <p:sp>
        <p:nvSpPr>
          <p:cNvPr id="3" name="Content Placeholder 2">
            <a:extLst>
              <a:ext uri="{FF2B5EF4-FFF2-40B4-BE49-F238E27FC236}">
                <a16:creationId xmlns:a16="http://schemas.microsoft.com/office/drawing/2014/main" xmlns="" id="{EF188E56-0AAA-434A-A93B-0307C318B015}"/>
              </a:ext>
            </a:extLst>
          </p:cNvPr>
          <p:cNvSpPr>
            <a:spLocks noGrp="1"/>
          </p:cNvSpPr>
          <p:nvPr>
            <p:ph idx="15"/>
          </p:nvPr>
        </p:nvSpPr>
        <p:spPr>
          <a:xfrm>
            <a:off x="9024699" y="1905000"/>
            <a:ext cx="7188420" cy="5486402"/>
          </a:xfrm>
        </p:spPr>
        <p:txBody>
          <a:bodyPr/>
          <a:lstStyle/>
          <a:p>
            <a:r>
              <a:rPr lang="en-US" dirty="0"/>
              <a:t>Lack of recognition by governmental authorities overseeing education</a:t>
            </a:r>
          </a:p>
          <a:p>
            <a:r>
              <a:rPr lang="en-US" dirty="0"/>
              <a:t>Lack of membership by known and legitimately-recognized institutions</a:t>
            </a:r>
          </a:p>
          <a:p>
            <a:r>
              <a:rPr lang="en-US" dirty="0"/>
              <a:t>Poorly documented method of institutional investigation or certification process</a:t>
            </a:r>
          </a:p>
          <a:p>
            <a:r>
              <a:rPr lang="en-US" dirty="0"/>
              <a:t>Evidence of affiliation with known/confirmed diploma mills</a:t>
            </a:r>
          </a:p>
        </p:txBody>
      </p:sp>
      <p:sp>
        <p:nvSpPr>
          <p:cNvPr id="4" name="Slide Number Placeholder 3">
            <a:extLst>
              <a:ext uri="{FF2B5EF4-FFF2-40B4-BE49-F238E27FC236}">
                <a16:creationId xmlns:a16="http://schemas.microsoft.com/office/drawing/2014/main" xmlns="" id="{56060D82-0C38-4948-9AF5-6C5F43BEB776}"/>
              </a:ext>
            </a:extLst>
          </p:cNvPr>
          <p:cNvSpPr>
            <a:spLocks noGrp="1"/>
          </p:cNvSpPr>
          <p:nvPr>
            <p:ph type="sldNum" sz="quarter" idx="10"/>
          </p:nvPr>
        </p:nvSpPr>
        <p:spPr/>
        <p:txBody>
          <a:bodyPr/>
          <a:lstStyle/>
          <a:p>
            <a:fld id="{B82C71E4-DB42-D249-AEAE-D55A62BD33D4}" type="slidenum">
              <a:rPr lang="en-US" smtClean="0"/>
              <a:pPr/>
              <a:t>42</a:t>
            </a:fld>
            <a:endParaRPr lang="en-US" dirty="0"/>
          </a:p>
        </p:txBody>
      </p:sp>
      <p:sp>
        <p:nvSpPr>
          <p:cNvPr id="5" name="Title 4">
            <a:extLst>
              <a:ext uri="{FF2B5EF4-FFF2-40B4-BE49-F238E27FC236}">
                <a16:creationId xmlns:a16="http://schemas.microsoft.com/office/drawing/2014/main" xmlns="" id="{4C574D16-E96B-4D46-AA72-A5DB3BD6720F}"/>
              </a:ext>
            </a:extLst>
          </p:cNvPr>
          <p:cNvSpPr>
            <a:spLocks noGrp="1"/>
          </p:cNvSpPr>
          <p:nvPr>
            <p:ph type="title"/>
          </p:nvPr>
        </p:nvSpPr>
        <p:spPr/>
        <p:txBody>
          <a:bodyPr/>
          <a:lstStyle/>
          <a:p>
            <a:pPr algn="ctr"/>
            <a:r>
              <a:rPr lang="en-US" dirty="0"/>
              <a:t>Recognizing Diploma and Accreditation Mills</a:t>
            </a:r>
          </a:p>
        </p:txBody>
      </p:sp>
    </p:spTree>
    <p:extLst>
      <p:ext uri="{BB962C8B-B14F-4D97-AF65-F5344CB8AC3E}">
        <p14:creationId xmlns:p14="http://schemas.microsoft.com/office/powerpoint/2010/main" val="1841553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8D121DEF-BCEF-4F57-81D4-1F1A0C1938B1}"/>
              </a:ext>
            </a:extLst>
          </p:cNvPr>
          <p:cNvSpPr>
            <a:spLocks noGrp="1"/>
          </p:cNvSpPr>
          <p:nvPr>
            <p:ph idx="1"/>
          </p:nvPr>
        </p:nvSpPr>
        <p:spPr>
          <a:xfrm>
            <a:off x="7069931" y="3886200"/>
            <a:ext cx="9339883" cy="5257800"/>
          </a:xfrm>
        </p:spPr>
        <p:txBody>
          <a:bodyPr/>
          <a:lstStyle/>
          <a:p>
            <a:r>
              <a:rPr lang="en-US" dirty="0"/>
              <a:t>2015 New York Times investigation – AXACT Corp in Pakistan employed over 2,000 people, and operated at least 370 diploma/accreditation mill websites</a:t>
            </a:r>
          </a:p>
          <a:p>
            <a:r>
              <a:rPr lang="en-US" dirty="0"/>
              <a:t>2016 – Charges dismissed in Pakistani court for “lack of prosecutable evidence”</a:t>
            </a:r>
          </a:p>
          <a:p>
            <a:r>
              <a:rPr lang="en-US" dirty="0"/>
              <a:t>January 2017 Pakistani court re-opens investigation</a:t>
            </a:r>
          </a:p>
          <a:p>
            <a:r>
              <a:rPr lang="en-US" dirty="0"/>
              <a:t>February 2018 Pakistan’s supreme court ordered high courts to render verdicts to fraud cases pending for almost three years</a:t>
            </a:r>
          </a:p>
          <a:p>
            <a:pPr marL="0" indent="0">
              <a:buNone/>
            </a:pPr>
            <a:r>
              <a:rPr lang="en-US" dirty="0"/>
              <a:t>RESEARCH, DOCUMENT, ASK, SHARE. Institutional recognition affects you, your institution,                                  and your students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xmlns="" id="{0F6E23FE-2823-4EC7-A777-1350715638F7}"/>
              </a:ext>
            </a:extLst>
          </p:cNvPr>
          <p:cNvSpPr>
            <a:spLocks noGrp="1"/>
          </p:cNvSpPr>
          <p:nvPr>
            <p:ph type="sldNum" sz="quarter" idx="10"/>
          </p:nvPr>
        </p:nvSpPr>
        <p:spPr/>
        <p:txBody>
          <a:bodyPr/>
          <a:lstStyle/>
          <a:p>
            <a:fld id="{B82C71E4-DB42-D249-AEAE-D55A62BD33D4}" type="slidenum">
              <a:rPr lang="en-US" smtClean="0"/>
              <a:pPr/>
              <a:t>43</a:t>
            </a:fld>
            <a:endParaRPr lang="en-US" dirty="0"/>
          </a:p>
        </p:txBody>
      </p:sp>
      <p:sp>
        <p:nvSpPr>
          <p:cNvPr id="5" name="Title 4">
            <a:extLst>
              <a:ext uri="{FF2B5EF4-FFF2-40B4-BE49-F238E27FC236}">
                <a16:creationId xmlns:a16="http://schemas.microsoft.com/office/drawing/2014/main" xmlns="" id="{12BE05C1-D8FB-4154-BFA1-22BF270EFF6E}"/>
              </a:ext>
            </a:extLst>
          </p:cNvPr>
          <p:cNvSpPr>
            <a:spLocks noGrp="1"/>
          </p:cNvSpPr>
          <p:nvPr>
            <p:ph type="title"/>
          </p:nvPr>
        </p:nvSpPr>
        <p:spPr/>
        <p:txBody>
          <a:bodyPr/>
          <a:lstStyle/>
          <a:p>
            <a:pPr algn="ctr"/>
            <a:r>
              <a:rPr lang="en-US" u="sng" dirty="0"/>
              <a:t>It’s not just the credential evaluator’s problem</a:t>
            </a:r>
            <a:br>
              <a:rPr lang="en-US" u="sng" dirty="0"/>
            </a:br>
            <a:endParaRPr lang="en-US" dirty="0"/>
          </a:p>
        </p:txBody>
      </p:sp>
      <p:pic>
        <p:nvPicPr>
          <p:cNvPr id="6" name="Picture 5">
            <a:extLst>
              <a:ext uri="{FF2B5EF4-FFF2-40B4-BE49-F238E27FC236}">
                <a16:creationId xmlns:a16="http://schemas.microsoft.com/office/drawing/2014/main" xmlns="" id="{65370D60-1286-4CE2-99FC-2E857BDB90CF}"/>
              </a:ext>
            </a:extLst>
          </p:cNvPr>
          <p:cNvPicPr>
            <a:picLocks noChangeAspect="1"/>
          </p:cNvPicPr>
          <p:nvPr/>
        </p:nvPicPr>
        <p:blipFill>
          <a:blip r:embed="rId2"/>
          <a:stretch>
            <a:fillRect/>
          </a:stretch>
        </p:blipFill>
        <p:spPr>
          <a:xfrm>
            <a:off x="1357180" y="2514600"/>
            <a:ext cx="4962647" cy="3529520"/>
          </a:xfrm>
          <a:prstGeom prst="rect">
            <a:avLst/>
          </a:prstGeom>
        </p:spPr>
      </p:pic>
      <p:sp>
        <p:nvSpPr>
          <p:cNvPr id="7" name="Rectangle 6">
            <a:extLst>
              <a:ext uri="{FF2B5EF4-FFF2-40B4-BE49-F238E27FC236}">
                <a16:creationId xmlns:a16="http://schemas.microsoft.com/office/drawing/2014/main" xmlns="" id="{87217DBC-9707-4012-BB99-5D7E9AA68456}"/>
              </a:ext>
            </a:extLst>
          </p:cNvPr>
          <p:cNvSpPr/>
          <p:nvPr/>
        </p:nvSpPr>
        <p:spPr>
          <a:xfrm>
            <a:off x="1357180" y="6387020"/>
            <a:ext cx="4962647" cy="2492990"/>
          </a:xfrm>
          <a:prstGeom prst="rect">
            <a:avLst/>
          </a:prstGeom>
        </p:spPr>
        <p:txBody>
          <a:bodyPr wrap="square">
            <a:spAutoFit/>
          </a:bodyPr>
          <a:lstStyle/>
          <a:p>
            <a:r>
              <a:rPr lang="en-US" sz="1200" dirty="0">
                <a:hlinkClick r:id="rId3"/>
              </a:rPr>
              <a:t>https://www.nytimes.com/2015/05/18/world/asia/fake-diplomas-real-cash-pakistani-company-axact-reaps-millions-columbiana-barkley.html?_r=2</a:t>
            </a:r>
            <a:r>
              <a:rPr lang="en-US" sz="1200" dirty="0"/>
              <a:t> </a:t>
            </a:r>
          </a:p>
          <a:p>
            <a:endParaRPr lang="en-US" sz="1200" dirty="0">
              <a:hlinkClick r:id="rId4"/>
            </a:endParaRPr>
          </a:p>
          <a:p>
            <a:r>
              <a:rPr lang="en-US" sz="1200" dirty="0">
                <a:hlinkClick r:id="rId4"/>
              </a:rPr>
              <a:t>http://www.bbc.com/news/world-asia-32910734</a:t>
            </a:r>
            <a:r>
              <a:rPr lang="en-US" sz="1200" dirty="0"/>
              <a:t> </a:t>
            </a:r>
          </a:p>
          <a:p>
            <a:endParaRPr lang="en-US" sz="1200" dirty="0"/>
          </a:p>
          <a:p>
            <a:r>
              <a:rPr lang="en-US" sz="1200" dirty="0">
                <a:hlinkClick r:id="rId5"/>
              </a:rPr>
              <a:t>http://www.universityworldnews.com/article.php?story=20180119200749642</a:t>
            </a:r>
            <a:r>
              <a:rPr lang="en-US" sz="1200" dirty="0"/>
              <a:t> </a:t>
            </a:r>
          </a:p>
          <a:p>
            <a:endParaRPr lang="en-US" sz="1200" dirty="0"/>
          </a:p>
          <a:p>
            <a:r>
              <a:rPr lang="en-US" sz="1200" dirty="0">
                <a:hlinkClick r:id="rId6"/>
              </a:rPr>
              <a:t>http://www.universityworldnews.com/article.php?story=20180212140927240</a:t>
            </a:r>
            <a:r>
              <a:rPr lang="en-US" sz="1200" dirty="0"/>
              <a:t> </a:t>
            </a:r>
          </a:p>
          <a:p>
            <a:endParaRPr lang="en-US" sz="1200" dirty="0"/>
          </a:p>
          <a:p>
            <a:endParaRPr lang="en-US" sz="1200" dirty="0"/>
          </a:p>
        </p:txBody>
      </p:sp>
    </p:spTree>
    <p:extLst>
      <p:ext uri="{BB962C8B-B14F-4D97-AF65-F5344CB8AC3E}">
        <p14:creationId xmlns:p14="http://schemas.microsoft.com/office/powerpoint/2010/main" val="231146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82C71E4-DB42-D249-AEAE-D55A62BD33D4}" type="slidenum">
              <a:rPr lang="en-US" smtClean="0"/>
              <a:pPr/>
              <a:t>44</a:t>
            </a:fld>
            <a:endParaRPr lang="en-US" dirty="0"/>
          </a:p>
        </p:txBody>
      </p:sp>
      <p:sp>
        <p:nvSpPr>
          <p:cNvPr id="5" name="Title 4"/>
          <p:cNvSpPr>
            <a:spLocks noGrp="1"/>
          </p:cNvSpPr>
          <p:nvPr>
            <p:ph type="title"/>
          </p:nvPr>
        </p:nvSpPr>
        <p:spPr>
          <a:xfrm>
            <a:off x="1431131" y="685800"/>
            <a:ext cx="15341828" cy="2819400"/>
          </a:xfrm>
        </p:spPr>
        <p:txBody>
          <a:bodyPr/>
          <a:lstStyle/>
          <a:p>
            <a:r>
              <a:rPr lang="en-US" dirty="0"/>
              <a:t>Admission and transfer-of-credit requirements pertaining to institutional recognition.</a:t>
            </a:r>
          </a:p>
        </p:txBody>
      </p:sp>
      <p:sp>
        <p:nvSpPr>
          <p:cNvPr id="11" name="Content Placeholder 2"/>
          <p:cNvSpPr>
            <a:spLocks noGrp="1"/>
          </p:cNvSpPr>
          <p:nvPr>
            <p:ph idx="1"/>
          </p:nvPr>
        </p:nvSpPr>
        <p:spPr>
          <a:xfrm>
            <a:off x="1824038" y="3511550"/>
            <a:ext cx="14465300" cy="5486400"/>
          </a:xfrm>
        </p:spPr>
        <p:txBody>
          <a:bodyPr/>
          <a:lstStyle/>
          <a:p>
            <a:pPr marL="0" indent="0">
              <a:lnSpc>
                <a:spcPct val="100000"/>
              </a:lnSpc>
              <a:buNone/>
            </a:pPr>
            <a:endParaRPr lang="en-US" dirty="0"/>
          </a:p>
          <a:p>
            <a:pPr lvl="1">
              <a:lnSpc>
                <a:spcPct val="100000"/>
              </a:lnSpc>
              <a:buClr>
                <a:schemeClr val="accent6"/>
              </a:buClr>
            </a:pPr>
            <a:endParaRPr lang="en-US" dirty="0"/>
          </a:p>
          <a:p>
            <a:pPr lvl="1">
              <a:lnSpc>
                <a:spcPct val="100000"/>
              </a:lnSpc>
              <a:buClr>
                <a:schemeClr val="accent6"/>
              </a:buClr>
            </a:pPr>
            <a:endParaRPr lang="en-US" dirty="0"/>
          </a:p>
          <a:p>
            <a:pPr lvl="1">
              <a:lnSpc>
                <a:spcPct val="100000"/>
              </a:lnSpc>
              <a:buClr>
                <a:schemeClr val="accent6"/>
              </a:buClr>
            </a:pPr>
            <a:endParaRPr lang="en-US" dirty="0"/>
          </a:p>
        </p:txBody>
      </p:sp>
      <p:sp>
        <p:nvSpPr>
          <p:cNvPr id="8" name="TextBox 7"/>
          <p:cNvSpPr txBox="1"/>
          <p:nvPr/>
        </p:nvSpPr>
        <p:spPr>
          <a:xfrm>
            <a:off x="693493" y="2913757"/>
            <a:ext cx="15620207" cy="6063198"/>
          </a:xfrm>
          <a:prstGeom prst="rect">
            <a:avLst/>
          </a:prstGeom>
          <a:noFill/>
        </p:spPr>
        <p:txBody>
          <a:bodyPr wrap="square" rtlCol="0">
            <a:spAutoFit/>
          </a:bodyPr>
          <a:lstStyle/>
          <a:p>
            <a:endParaRPr lang="en-US" sz="3200" dirty="0"/>
          </a:p>
          <a:p>
            <a:r>
              <a:rPr lang="en-US" sz="3200" dirty="0"/>
              <a:t>“The educational quality of the sending institution is the primary consideration. Receiving institutions must ensure that decisions are based on a fair assessment of the institution’s educational quality and may include the regional, specialized and national accredited status of an institution, along with other factors as appropriate. …</a:t>
            </a:r>
          </a:p>
          <a:p>
            <a:r>
              <a:rPr lang="en-US" sz="3200" dirty="0"/>
              <a:t>There is assurance that the institution from which a student desires to transfer credit is a legitimate institution accredited by a U.S. Department of Education recognized accrediting body or that the institution, if in another country, is approved by the legitimate accreditation or quality assurance agencies that operate in that country.”</a:t>
            </a:r>
          </a:p>
          <a:p>
            <a:endParaRPr lang="en-US" sz="3200" dirty="0"/>
          </a:p>
          <a:p>
            <a:r>
              <a:rPr lang="en-US" dirty="0">
                <a:solidFill>
                  <a:schemeClr val="tx1"/>
                </a:solidFill>
              </a:rPr>
              <a:t>Accrediting Commission for Community and Junior Colleges (WASC)</a:t>
            </a:r>
          </a:p>
          <a:p>
            <a:r>
              <a:rPr lang="en-US" sz="3200" dirty="0"/>
              <a:t> </a:t>
            </a:r>
          </a:p>
        </p:txBody>
      </p:sp>
    </p:spTree>
    <p:extLst>
      <p:ext uri="{BB962C8B-B14F-4D97-AF65-F5344CB8AC3E}">
        <p14:creationId xmlns:p14="http://schemas.microsoft.com/office/powerpoint/2010/main" val="4060528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82C71E4-DB42-D249-AEAE-D55A62BD33D4}" type="slidenum">
              <a:rPr lang="en-US" smtClean="0"/>
              <a:pPr/>
              <a:t>45</a:t>
            </a:fld>
            <a:endParaRPr lang="en-US" dirty="0"/>
          </a:p>
        </p:txBody>
      </p:sp>
      <p:sp>
        <p:nvSpPr>
          <p:cNvPr id="5" name="Title 4"/>
          <p:cNvSpPr>
            <a:spLocks noGrp="1"/>
          </p:cNvSpPr>
          <p:nvPr>
            <p:ph type="title"/>
          </p:nvPr>
        </p:nvSpPr>
        <p:spPr>
          <a:xfrm>
            <a:off x="1431131" y="685800"/>
            <a:ext cx="15341828" cy="1752600"/>
          </a:xfrm>
        </p:spPr>
        <p:txBody>
          <a:bodyPr/>
          <a:lstStyle/>
          <a:p>
            <a:r>
              <a:rPr lang="en-US" dirty="0"/>
              <a:t>Admission and transfer-of-credit requirements pertaining to institutional recognition.</a:t>
            </a:r>
          </a:p>
        </p:txBody>
      </p:sp>
      <p:sp>
        <p:nvSpPr>
          <p:cNvPr id="11" name="Content Placeholder 2"/>
          <p:cNvSpPr>
            <a:spLocks noGrp="1"/>
          </p:cNvSpPr>
          <p:nvPr>
            <p:ph idx="1"/>
          </p:nvPr>
        </p:nvSpPr>
        <p:spPr>
          <a:xfrm>
            <a:off x="1824038" y="3511550"/>
            <a:ext cx="14465300" cy="5486400"/>
          </a:xfrm>
        </p:spPr>
        <p:txBody>
          <a:bodyPr/>
          <a:lstStyle/>
          <a:p>
            <a:pPr marL="0" indent="0">
              <a:lnSpc>
                <a:spcPct val="100000"/>
              </a:lnSpc>
              <a:buNone/>
            </a:pPr>
            <a:endParaRPr lang="en-US" dirty="0"/>
          </a:p>
          <a:p>
            <a:pPr lvl="1">
              <a:lnSpc>
                <a:spcPct val="100000"/>
              </a:lnSpc>
              <a:buClr>
                <a:schemeClr val="accent6"/>
              </a:buClr>
            </a:pPr>
            <a:endParaRPr lang="en-US" dirty="0"/>
          </a:p>
          <a:p>
            <a:pPr lvl="1">
              <a:lnSpc>
                <a:spcPct val="100000"/>
              </a:lnSpc>
              <a:buClr>
                <a:schemeClr val="accent6"/>
              </a:buClr>
            </a:pPr>
            <a:endParaRPr lang="en-US" dirty="0"/>
          </a:p>
          <a:p>
            <a:pPr lvl="1">
              <a:lnSpc>
                <a:spcPct val="100000"/>
              </a:lnSpc>
              <a:buClr>
                <a:schemeClr val="accent6"/>
              </a:buClr>
            </a:pPr>
            <a:endParaRPr lang="en-US" dirty="0"/>
          </a:p>
        </p:txBody>
      </p:sp>
      <p:sp>
        <p:nvSpPr>
          <p:cNvPr id="8" name="TextBox 7"/>
          <p:cNvSpPr txBox="1"/>
          <p:nvPr/>
        </p:nvSpPr>
        <p:spPr>
          <a:xfrm>
            <a:off x="745331" y="2286000"/>
            <a:ext cx="15697200" cy="6986528"/>
          </a:xfrm>
          <a:prstGeom prst="rect">
            <a:avLst/>
          </a:prstGeom>
          <a:noFill/>
        </p:spPr>
        <p:txBody>
          <a:bodyPr wrap="square" rtlCol="0">
            <a:spAutoFit/>
          </a:bodyPr>
          <a:lstStyle/>
          <a:p>
            <a:endParaRPr lang="en-US" sz="3200" dirty="0"/>
          </a:p>
          <a:p>
            <a:pPr marL="571500" lvl="0" indent="-571500">
              <a:buFont typeface="Arial" panose="020B0604020202020204" pitchFamily="34" charset="0"/>
              <a:buChar char="•"/>
            </a:pPr>
            <a:r>
              <a:rPr lang="en-US" sz="3200" dirty="0">
                <a:latin typeface="Arial" panose="020B0604020202020204" pitchFamily="34" charset="0"/>
                <a:cs typeface="Arial" panose="020B0604020202020204" pitchFamily="34" charset="0"/>
              </a:rPr>
              <a:t>Recognition in most countries around the world deals with the authority to conduct educational activities and grant degrees which is comparable to regional accreditation in the United States.</a:t>
            </a:r>
          </a:p>
          <a:p>
            <a:pPr marL="571500" lvl="0" indent="-571500">
              <a:buFont typeface="Arial" panose="020B0604020202020204" pitchFamily="34" charset="0"/>
              <a:buChar char="•"/>
            </a:pPr>
            <a:r>
              <a:rPr lang="en-US" sz="3200" dirty="0">
                <a:latin typeface="Arial" panose="020B0604020202020204" pitchFamily="34" charset="0"/>
                <a:cs typeface="Arial" panose="020B0604020202020204" pitchFamily="34" charset="0"/>
              </a:rPr>
              <a:t>Recognition/Accreditation by a multi-national organization or membership in a multi-national group or religious denomination does not replace official, degree-granting authority by the government of the country.</a:t>
            </a:r>
          </a:p>
          <a:p>
            <a:pPr marL="571500" lvl="0" indent="-571500">
              <a:buFont typeface="Arial" panose="020B0604020202020204" pitchFamily="34" charset="0"/>
              <a:buChar char="•"/>
            </a:pPr>
            <a:r>
              <a:rPr lang="en-US" sz="3200" dirty="0">
                <a:latin typeface="Arial" panose="020B0604020202020204" pitchFamily="34" charset="0"/>
                <a:cs typeface="Arial" panose="020B0604020202020204" pitchFamily="34" charset="0"/>
              </a:rPr>
              <a:t>Recognition of secondary level of education can be done either at the school level or by national examinations.  In countries where a national examination framework exists, it generally take precedence over the recognition of an individual school.</a:t>
            </a:r>
          </a:p>
          <a:p>
            <a:pPr marL="571500" lvl="0" indent="-571500">
              <a:buFont typeface="Arial" panose="020B0604020202020204" pitchFamily="34" charset="0"/>
              <a:buChar char="•"/>
            </a:pPr>
            <a:r>
              <a:rPr lang="en-US" sz="3200" dirty="0">
                <a:latin typeface="Arial" panose="020B0604020202020204" pitchFamily="34" charset="0"/>
                <a:cs typeface="Arial" panose="020B0604020202020204" pitchFamily="34" charset="0"/>
              </a:rPr>
              <a:t>In some cases, recognition of an institution might not be sufficient. Programmatic or specialized accreditation might be required for full accreditation comparability. In some countries, the government oversight bodies can offer both institutional and programmatic recognition.</a:t>
            </a:r>
            <a:endParaRPr lang="en-US" sz="3200" dirty="0"/>
          </a:p>
        </p:txBody>
      </p:sp>
    </p:spTree>
    <p:extLst>
      <p:ext uri="{BB962C8B-B14F-4D97-AF65-F5344CB8AC3E}">
        <p14:creationId xmlns:p14="http://schemas.microsoft.com/office/powerpoint/2010/main" val="3628068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82C71E4-DB42-D249-AEAE-D55A62BD33D4}" type="slidenum">
              <a:rPr lang="en-US" smtClean="0"/>
              <a:pPr/>
              <a:t>46</a:t>
            </a:fld>
            <a:endParaRPr lang="en-US" dirty="0"/>
          </a:p>
        </p:txBody>
      </p:sp>
      <p:sp>
        <p:nvSpPr>
          <p:cNvPr id="5" name="TextBox 4"/>
          <p:cNvSpPr txBox="1"/>
          <p:nvPr/>
        </p:nvSpPr>
        <p:spPr>
          <a:xfrm>
            <a:off x="221984" y="1828252"/>
            <a:ext cx="6845326" cy="5786199"/>
          </a:xfrm>
          <a:prstGeom prst="rect">
            <a:avLst/>
          </a:prstGeom>
          <a:noFill/>
        </p:spPr>
        <p:txBody>
          <a:bodyPr wrap="square" rtlCol="0">
            <a:spAutoFit/>
          </a:bodyPr>
          <a:lstStyle/>
          <a:p>
            <a:pPr algn="ctr"/>
            <a:r>
              <a:rPr lang="en-US" sz="7400" b="1" dirty="0">
                <a:solidFill>
                  <a:schemeClr val="accent5"/>
                </a:solidFill>
                <a:latin typeface="Arial Black" charset="0"/>
                <a:ea typeface="Arial Black" charset="0"/>
                <a:cs typeface="Arial Black" charset="0"/>
              </a:rPr>
              <a:t>Please complete this session evaluation</a:t>
            </a:r>
          </a:p>
          <a:p>
            <a:pPr algn="ctr"/>
            <a:r>
              <a:rPr lang="en-US" sz="7400" b="1" dirty="0">
                <a:solidFill>
                  <a:schemeClr val="accent5"/>
                </a:solidFill>
                <a:latin typeface="Arial Black" charset="0"/>
                <a:ea typeface="Arial Black" charset="0"/>
                <a:cs typeface="Arial Black" charset="0"/>
              </a:rPr>
              <a:t>NOW!</a:t>
            </a:r>
          </a:p>
        </p:txBody>
      </p:sp>
      <p:sp>
        <p:nvSpPr>
          <p:cNvPr id="6" name="TextBox 5"/>
          <p:cNvSpPr txBox="1"/>
          <p:nvPr/>
        </p:nvSpPr>
        <p:spPr>
          <a:xfrm>
            <a:off x="11067005" y="5867399"/>
            <a:ext cx="6273258" cy="1138773"/>
          </a:xfrm>
          <a:prstGeom prst="rect">
            <a:avLst/>
          </a:prstGeom>
          <a:solidFill>
            <a:schemeClr val="accent3"/>
          </a:solidFill>
        </p:spPr>
        <p:txBody>
          <a:bodyPr wrap="square" rtlCol="0">
            <a:spAutoFit/>
          </a:bodyPr>
          <a:lstStyle/>
          <a:p>
            <a:pPr lvl="3"/>
            <a:r>
              <a:rPr lang="en-US" sz="3400" b="1" dirty="0">
                <a:solidFill>
                  <a:schemeClr val="bg1"/>
                </a:solidFill>
                <a:latin typeface="Arial" charset="0"/>
                <a:ea typeface="Arial" charset="0"/>
                <a:cs typeface="Arial" charset="0"/>
              </a:rPr>
              <a:t>Or FAVORITE now</a:t>
            </a:r>
          </a:p>
          <a:p>
            <a:pPr lvl="3"/>
            <a:r>
              <a:rPr lang="en-US" sz="3400" b="1" dirty="0">
                <a:solidFill>
                  <a:schemeClr val="bg1"/>
                </a:solidFill>
                <a:latin typeface="Arial" charset="0"/>
                <a:ea typeface="Arial" charset="0"/>
                <a:cs typeface="Arial" charset="0"/>
              </a:rPr>
              <a:t>and EVALUATE later!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337" y="306824"/>
            <a:ext cx="4085722" cy="8829056"/>
          </a:xfrm>
          <a:prstGeom prst="roundRect">
            <a:avLst/>
          </a:prstGeom>
        </p:spPr>
      </p:pic>
      <p:sp>
        <p:nvSpPr>
          <p:cNvPr id="8" name="Star: 5 Points 4"/>
          <p:cNvSpPr/>
          <p:nvPr/>
        </p:nvSpPr>
        <p:spPr>
          <a:xfrm rot="1238466">
            <a:off x="11386459" y="5862399"/>
            <a:ext cx="1022472" cy="1022472"/>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0188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lgn="ctr"/>
            <a:fld id="{B82C71E4-DB42-D249-AEAE-D55A62BD33D4}" type="slidenum">
              <a:rPr lang="en-US" smtClean="0"/>
              <a:pPr algn="ctr"/>
              <a:t>47</a:t>
            </a:fld>
            <a:endParaRPr lang="en-US" dirty="0"/>
          </a:p>
        </p:txBody>
      </p:sp>
      <p:sp>
        <p:nvSpPr>
          <p:cNvPr id="5" name="Title 1">
            <a:extLst>
              <a:ext uri="{FF2B5EF4-FFF2-40B4-BE49-F238E27FC236}">
                <a16:creationId xmlns:a16="http://schemas.microsoft.com/office/drawing/2014/main" xmlns="" id="{C633093F-9978-4BBC-9261-6FFDB92936CF}"/>
              </a:ext>
            </a:extLst>
          </p:cNvPr>
          <p:cNvSpPr txBox="1">
            <a:spLocks/>
          </p:cNvSpPr>
          <p:nvPr/>
        </p:nvSpPr>
        <p:spPr>
          <a:xfrm>
            <a:off x="821531" y="495300"/>
            <a:ext cx="15773400" cy="8724900"/>
          </a:xfrm>
          <a:prstGeom prst="rect">
            <a:avLst/>
          </a:prstGeom>
          <a:solidFill>
            <a:srgbClr val="FFFFFF">
              <a:alpha val="50196"/>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r>
            <a:b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r>
              <a:rPr kumimoji="0" lang="en-US" sz="60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Questions &amp;</a:t>
            </a:r>
            <a:r>
              <a:rPr kumimoji="0" lang="en-US" sz="6000" b="0" i="0" u="none" strike="noStrike" kern="1200" cap="none" spc="0" normalizeH="0" noProof="0" dirty="0">
                <a:ln>
                  <a:noFill/>
                </a:ln>
                <a:solidFill>
                  <a:sysClr val="windowText" lastClr="000000"/>
                </a:solidFill>
                <a:effectLst/>
                <a:uLnTx/>
                <a:uFillTx/>
                <a:latin typeface="Arial" panose="020B0604020202020204" pitchFamily="34" charset="0"/>
                <a:cs typeface="Arial" panose="020B0604020202020204" pitchFamily="34" charset="0"/>
              </a:rPr>
              <a:t> Answers</a:t>
            </a:r>
            <a:r>
              <a:rPr kumimoji="0" lang="en-US" sz="60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r>
            <a:br>
              <a:rPr kumimoji="0" lang="en-US" sz="60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60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Alexander Agafonov, Ph.D.,</a:t>
            </a:r>
            <a:r>
              <a:rPr kumimoji="0" lang="en-US" sz="2800" b="1" i="0" u="none" strike="noStrike" kern="1200" cap="none" spc="0" normalizeH="0" noProof="0" dirty="0">
                <a:ln>
                  <a:noFill/>
                </a:ln>
                <a:solidFill>
                  <a:sysClr val="windowText" lastClr="000000"/>
                </a:solidFill>
                <a:effectLst/>
                <a:uLnTx/>
                <a:uFillTx/>
                <a:latin typeface="Arial" panose="020B0604020202020204" pitchFamily="34" charset="0"/>
                <a:cs typeface="Arial" panose="020B0604020202020204" pitchFamily="34" charset="0"/>
              </a:rPr>
              <a:t> President, Globe Language Services</a:t>
            </a: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noProof="0" dirty="0">
                <a:ln>
                  <a:noFill/>
                </a:ln>
                <a:solidFill>
                  <a:sysClr val="windowText" lastClr="000000"/>
                </a:solidFill>
                <a:effectLst/>
                <a:uLnTx/>
                <a:uFillTx/>
                <a:latin typeface="Arial" panose="020B0604020202020204" pitchFamily="34" charset="0"/>
                <a:cs typeface="Arial" panose="020B0604020202020204" pitchFamily="34" charset="0"/>
                <a:hlinkClick r:id="rId3"/>
              </a:rPr>
              <a:t>alexander@globelanguage.com</a:t>
            </a:r>
            <a:endParaRPr kumimoji="0" lang="en-US" sz="2800" b="0" i="0" u="none" strike="noStrike" kern="1200" cap="none" spc="0" normalizeH="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Aleks Morawski, Director of Evaluation Services, Foreign Credits </a:t>
            </a:r>
            <a:br>
              <a:rPr kumimoji="0" lang="en-US" sz="28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r>
              <a:rPr kumimoji="0" lang="en-US" sz="28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hlinkClick r:id="rId4"/>
              </a:rPr>
              <a:t>amorawski@foreigncredits.com</a:t>
            </a:r>
            <a:endPar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90000"/>
              </a:lnSpc>
              <a:spcBef>
                <a:spcPct val="0"/>
              </a:spcBef>
              <a:spcAft>
                <a:spcPts val="0"/>
              </a:spcAft>
              <a:buClrTx/>
              <a:buSzTx/>
              <a:buFontTx/>
              <a:buNone/>
              <a:tabLst/>
              <a:defRPr/>
            </a:pPr>
            <a:endParaRPr lang="en-US" sz="2800" dirty="0">
              <a:solidFill>
                <a:sysClr val="windowText" lastClr="000000"/>
              </a:solidFill>
              <a:latin typeface="Arial" panose="020B0604020202020204" pitchFamily="34" charset="0"/>
              <a:cs typeface="Arial" panose="020B0604020202020204" pitchFamily="34" charset="0"/>
            </a:endParaRPr>
          </a:p>
          <a:p>
            <a:pPr lvl="0" fontAlgn="auto">
              <a:spcAft>
                <a:spcPts val="0"/>
              </a:spcAft>
              <a:defRPr/>
            </a:pPr>
            <a:r>
              <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sz="2800" b="1" dirty="0">
                <a:solidFill>
                  <a:sysClr val="windowText" lastClr="000000"/>
                </a:solidFill>
                <a:latin typeface="Arial" panose="020B0604020202020204" pitchFamily="34" charset="0"/>
                <a:cs typeface="Arial" panose="020B0604020202020204" pitchFamily="34" charset="0"/>
              </a:rPr>
              <a:t>Mario Caruso, President, International Evaluation Services</a:t>
            </a:r>
          </a:p>
          <a:p>
            <a:pPr lvl="0" fontAlgn="auto">
              <a:spcAft>
                <a:spcPts val="0"/>
              </a:spcAft>
              <a:defRPr/>
            </a:pPr>
            <a:r>
              <a:rPr kumimoji="0" lang="en-US" sz="28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sz="2800" dirty="0">
                <a:solidFill>
                  <a:sysClr val="windowText" lastClr="000000"/>
                </a:solidFill>
                <a:latin typeface="Arial" panose="020B0604020202020204" pitchFamily="34" charset="0"/>
                <a:cs typeface="Arial" panose="020B0604020202020204" pitchFamily="34" charset="0"/>
                <a:hlinkClick r:id="rId5"/>
              </a:rPr>
              <a:t>info@iesedu.org</a:t>
            </a:r>
            <a:endParaRPr lang="en-US" sz="2800" dirty="0">
              <a:solidFill>
                <a:sysClr val="windowText" lastClr="0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r>
            <a:br>
              <a:rPr kumimoji="0" lang="en-US" sz="2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endParaRPr kumimoji="0" lang="en-US" sz="2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a:p>
            <a:pPr algn="ctr" fontAlgn="auto">
              <a:spcAft>
                <a:spcPts val="0"/>
              </a:spcAft>
              <a:defRPr/>
            </a:pPr>
            <a:r>
              <a:rPr lang="en-US" b="1" dirty="0"/>
              <a:t>Download this presentation free at:</a:t>
            </a:r>
            <a:br>
              <a:rPr lang="en-US" b="1" dirty="0"/>
            </a:br>
            <a:r>
              <a:rPr kumimoji="0" lang="en-US" sz="2000" i="0" u="none" strike="noStrike" kern="1200" cap="none" spc="0" normalizeH="0" baseline="0" noProof="0" dirty="0">
                <a:ln>
                  <a:noFill/>
                </a:ln>
                <a:solidFill>
                  <a:sysClr val="windowText" lastClr="000000"/>
                </a:solidFill>
                <a:effectLst/>
                <a:highlight>
                  <a:srgbClr val="FFFF00"/>
                </a:highlight>
                <a:uLnTx/>
                <a:uFillTx/>
                <a:latin typeface="Calibri Light" panose="020F0302020204030204"/>
              </a:rPr>
              <a:t/>
            </a:r>
            <a:br>
              <a:rPr kumimoji="0" lang="en-US" sz="2000" i="0" u="none" strike="noStrike" kern="1200" cap="none" spc="0" normalizeH="0" baseline="0" noProof="0" dirty="0">
                <a:ln>
                  <a:noFill/>
                </a:ln>
                <a:solidFill>
                  <a:sysClr val="windowText" lastClr="000000"/>
                </a:solidFill>
                <a:effectLst/>
                <a:highlight>
                  <a:srgbClr val="FFFF00"/>
                </a:highlight>
                <a:uLnTx/>
                <a:uFillTx/>
                <a:latin typeface="Calibri Light" panose="020F0302020204030204"/>
              </a:rPr>
            </a:br>
            <a:r>
              <a:rPr lang="en-US" sz="2800" u="sng" dirty="0">
                <a:latin typeface="Arial" panose="020B0604020202020204" pitchFamily="34" charset="0"/>
                <a:cs typeface="Arial" panose="020B0604020202020204" pitchFamily="34" charset="0"/>
                <a:hlinkClick r:id="rId6"/>
              </a:rPr>
              <a:t>www.globelanguage.com/presentations</a:t>
            </a:r>
            <a:endParaRPr lang="en-US" sz="28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ysClr val="windowText" lastClr="000000"/>
                </a:solidFill>
                <a:effectLst/>
                <a:highlight>
                  <a:srgbClr val="FFFF00"/>
                </a:highlight>
                <a:uLnTx/>
                <a:uFillTx/>
                <a:latin typeface="Arial" panose="020B0604020202020204" pitchFamily="34" charset="0"/>
                <a:cs typeface="Arial" panose="020B0604020202020204" pitchFamily="34" charset="0"/>
              </a:rPr>
              <a:t/>
            </a:r>
            <a:br>
              <a:rPr kumimoji="0" lang="en-US" sz="2800" i="0" u="none" strike="noStrike" kern="1200" cap="none" spc="0" normalizeH="0" baseline="0" noProof="0" dirty="0">
                <a:ln>
                  <a:noFill/>
                </a:ln>
                <a:solidFill>
                  <a:sysClr val="windowText" lastClr="000000"/>
                </a:solidFill>
                <a:effectLst/>
                <a:highlight>
                  <a:srgbClr val="FFFF00"/>
                </a:highlight>
                <a:uLnTx/>
                <a:uFillTx/>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hlinkClick r:id="rId7"/>
              </a:rPr>
              <a:t>www.foreigncredits.com/Resources/Presentations/</a:t>
            </a:r>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kumimoji="0" lang="en-US" sz="44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r>
            <a:br>
              <a:rPr kumimoji="0" lang="en-US" sz="44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r>
              <a:rPr kumimoji="0" lang="en-US" sz="44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Thank</a:t>
            </a:r>
            <a:r>
              <a:rPr kumimoji="0" lang="en-US" sz="4400" i="0" u="none" strike="noStrike" kern="1200" cap="none" spc="0" normalizeH="0" noProof="0" dirty="0">
                <a:ln>
                  <a:noFill/>
                </a:ln>
                <a:solidFill>
                  <a:sysClr val="windowText" lastClr="000000"/>
                </a:solidFill>
                <a:effectLst/>
                <a:uLnTx/>
                <a:uFillTx/>
                <a:latin typeface="Arial" panose="020B0604020202020204" pitchFamily="34" charset="0"/>
                <a:cs typeface="Arial" panose="020B0604020202020204" pitchFamily="34" charset="0"/>
              </a:rPr>
              <a:t> You!</a:t>
            </a: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r>
            <a:b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xmlns="" id="{CE37D48A-4886-4EBC-BEA9-7375A1124F27}"/>
              </a:ext>
            </a:extLst>
          </p:cNvPr>
          <p:cNvPicPr>
            <a:picLocks noChangeAspect="1"/>
          </p:cNvPicPr>
          <p:nvPr/>
        </p:nvPicPr>
        <p:blipFill>
          <a:blip r:embed="rId8"/>
          <a:stretch>
            <a:fillRect/>
          </a:stretch>
        </p:blipFill>
        <p:spPr>
          <a:xfrm>
            <a:off x="13394531" y="3338513"/>
            <a:ext cx="2209800" cy="6858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94531" y="2042747"/>
            <a:ext cx="2209800" cy="848458"/>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30616" y="4471621"/>
            <a:ext cx="2209800" cy="772258"/>
          </a:xfrm>
          <a:prstGeom prst="rect">
            <a:avLst/>
          </a:prstGeom>
        </p:spPr>
      </p:pic>
    </p:spTree>
    <p:extLst>
      <p:ext uri="{BB962C8B-B14F-4D97-AF65-F5344CB8AC3E}">
        <p14:creationId xmlns:p14="http://schemas.microsoft.com/office/powerpoint/2010/main" val="294917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5531" y="2057400"/>
            <a:ext cx="12268200" cy="7315200"/>
          </a:xfrm>
        </p:spPr>
      </p:pic>
      <p:sp>
        <p:nvSpPr>
          <p:cNvPr id="3" name="Slide Number Placeholder 2">
            <a:extLst>
              <a:ext uri="{FF2B5EF4-FFF2-40B4-BE49-F238E27FC236}">
                <a16:creationId xmlns:a16="http://schemas.microsoft.com/office/drawing/2014/main" xmlns="" id="{AAA9622F-694F-49EC-8CC4-899DF0F469B5}"/>
              </a:ext>
            </a:extLst>
          </p:cNvPr>
          <p:cNvSpPr>
            <a:spLocks noGrp="1"/>
          </p:cNvSpPr>
          <p:nvPr>
            <p:ph type="sldNum" sz="quarter" idx="10"/>
          </p:nvPr>
        </p:nvSpPr>
        <p:spPr/>
        <p:txBody>
          <a:bodyPr/>
          <a:lstStyle/>
          <a:p>
            <a:fld id="{B82C71E4-DB42-D249-AEAE-D55A62BD33D4}" type="slidenum">
              <a:rPr lang="en-US" smtClean="0"/>
              <a:pPr/>
              <a:t>5</a:t>
            </a:fld>
            <a:endParaRPr lang="en-US" dirty="0"/>
          </a:p>
        </p:txBody>
      </p:sp>
      <p:sp>
        <p:nvSpPr>
          <p:cNvPr id="6" name="TextBox 5"/>
          <p:cNvSpPr txBox="1"/>
          <p:nvPr/>
        </p:nvSpPr>
        <p:spPr>
          <a:xfrm>
            <a:off x="1583531" y="609600"/>
            <a:ext cx="14478000" cy="1200329"/>
          </a:xfrm>
          <a:prstGeom prst="rect">
            <a:avLst/>
          </a:prstGeom>
          <a:noFill/>
        </p:spPr>
        <p:txBody>
          <a:bodyPr wrap="square" rtlCol="0">
            <a:spAutoFit/>
          </a:bodyPr>
          <a:lstStyle/>
          <a:p>
            <a:r>
              <a:rPr lang="en-US" dirty="0">
                <a:hlinkClick r:id="rId3"/>
              </a:rPr>
              <a:t>https://www2.ed.gov/about/offices/list/ous/international/usnei/us/edlite-accreditation.html</a:t>
            </a:r>
            <a:endParaRPr lang="en-US" dirty="0"/>
          </a:p>
        </p:txBody>
      </p:sp>
    </p:spTree>
    <p:extLst>
      <p:ext uri="{BB962C8B-B14F-4D97-AF65-F5344CB8AC3E}">
        <p14:creationId xmlns:p14="http://schemas.microsoft.com/office/powerpoint/2010/main" val="437466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82C71E4-DB42-D249-AEAE-D55A62BD33D4}" type="slidenum">
              <a:rPr lang="en-US" smtClean="0"/>
              <a:pPr/>
              <a:t>6</a:t>
            </a:fld>
            <a:endParaRPr lang="en-US" dirty="0"/>
          </a:p>
        </p:txBody>
      </p:sp>
      <p:sp>
        <p:nvSpPr>
          <p:cNvPr id="7" name="Title 1"/>
          <p:cNvSpPr>
            <a:spLocks noGrp="1"/>
          </p:cNvSpPr>
          <p:nvPr>
            <p:ph type="title"/>
          </p:nvPr>
        </p:nvSpPr>
        <p:spPr>
          <a:xfrm>
            <a:off x="669131" y="723900"/>
            <a:ext cx="15849599" cy="1447800"/>
          </a:xfrm>
        </p:spPr>
        <p:txBody>
          <a:bodyPr/>
          <a:lstStyle/>
          <a:p>
            <a:pPr algn="ctr"/>
            <a:r>
              <a:rPr lang="en-US" dirty="0"/>
              <a:t>Regional vs. National vs. Specialized vs. Programmatic accreditation in the United States</a:t>
            </a:r>
          </a:p>
        </p:txBody>
      </p:sp>
      <p:pic>
        <p:nvPicPr>
          <p:cNvPr id="5" name="Picture 4"/>
          <p:cNvPicPr>
            <a:picLocks noChangeAspect="1"/>
          </p:cNvPicPr>
          <p:nvPr/>
        </p:nvPicPr>
        <p:blipFill>
          <a:blip r:embed="rId3"/>
          <a:stretch>
            <a:fillRect/>
          </a:stretch>
        </p:blipFill>
        <p:spPr>
          <a:xfrm>
            <a:off x="897731" y="2286000"/>
            <a:ext cx="13792200" cy="6781800"/>
          </a:xfrm>
          <a:prstGeom prst="rect">
            <a:avLst/>
          </a:prstGeom>
        </p:spPr>
      </p:pic>
    </p:spTree>
    <p:extLst>
      <p:ext uri="{BB962C8B-B14F-4D97-AF65-F5344CB8AC3E}">
        <p14:creationId xmlns:p14="http://schemas.microsoft.com/office/powerpoint/2010/main" val="1143866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61A7A744-400E-4A73-BDEC-C43F6A6B314B}"/>
              </a:ext>
            </a:extLst>
          </p:cNvPr>
          <p:cNvSpPr>
            <a:spLocks noGrp="1"/>
          </p:cNvSpPr>
          <p:nvPr>
            <p:ph idx="1"/>
          </p:nvPr>
        </p:nvSpPr>
        <p:spPr/>
        <p:txBody>
          <a:bodyPr/>
          <a:lstStyle/>
          <a:p>
            <a:r>
              <a:rPr lang="en-US" sz="3600" dirty="0"/>
              <a:t>Accreditation and Recognition of International Education</a:t>
            </a:r>
          </a:p>
          <a:p>
            <a:pPr lvl="1"/>
            <a:r>
              <a:rPr lang="en-US" sz="3600" dirty="0"/>
              <a:t>AACRAO-AICE January 2018 “60-Second Survey”</a:t>
            </a:r>
          </a:p>
          <a:p>
            <a:pPr lvl="1"/>
            <a:r>
              <a:rPr lang="en-US" dirty="0">
                <a:hlinkClick r:id="rId2"/>
              </a:rPr>
              <a:t>https://www.aacrao.org/docs/default-source/default-document-library/accreditation-and-recognition-of-international-education-nbsp---january-60-second-survey.pdf?sfvrsn=2da8f6f8_2</a:t>
            </a:r>
            <a:r>
              <a:rPr lang="en-US" dirty="0"/>
              <a:t> </a:t>
            </a:r>
          </a:p>
          <a:p>
            <a:r>
              <a:rPr lang="en-US" sz="3600" dirty="0"/>
              <a:t>Results presented at the AICE Symposium, March, 2018 by Melanie Gottlieb, Deputy Director, AACRAO</a:t>
            </a:r>
          </a:p>
        </p:txBody>
      </p:sp>
      <p:sp>
        <p:nvSpPr>
          <p:cNvPr id="3" name="Slide Number Placeholder 2">
            <a:extLst>
              <a:ext uri="{FF2B5EF4-FFF2-40B4-BE49-F238E27FC236}">
                <a16:creationId xmlns:a16="http://schemas.microsoft.com/office/drawing/2014/main" xmlns="" id="{AAA9622F-694F-49EC-8CC4-899DF0F469B5}"/>
              </a:ext>
            </a:extLst>
          </p:cNvPr>
          <p:cNvSpPr>
            <a:spLocks noGrp="1"/>
          </p:cNvSpPr>
          <p:nvPr>
            <p:ph type="sldNum" sz="quarter" idx="10"/>
          </p:nvPr>
        </p:nvSpPr>
        <p:spPr/>
        <p:txBody>
          <a:bodyPr/>
          <a:lstStyle/>
          <a:p>
            <a:fld id="{B82C71E4-DB42-D249-AEAE-D55A62BD33D4}" type="slidenum">
              <a:rPr lang="en-US" smtClean="0"/>
              <a:pPr/>
              <a:t>7</a:t>
            </a:fld>
            <a:endParaRPr lang="en-US" dirty="0"/>
          </a:p>
        </p:txBody>
      </p:sp>
      <p:sp>
        <p:nvSpPr>
          <p:cNvPr id="4" name="Title 3">
            <a:extLst>
              <a:ext uri="{FF2B5EF4-FFF2-40B4-BE49-F238E27FC236}">
                <a16:creationId xmlns:a16="http://schemas.microsoft.com/office/drawing/2014/main" xmlns="" id="{64CC43B6-C7A6-4E5D-92D5-F8A5E0C6497F}"/>
              </a:ext>
            </a:extLst>
          </p:cNvPr>
          <p:cNvSpPr>
            <a:spLocks noGrp="1"/>
          </p:cNvSpPr>
          <p:nvPr>
            <p:ph type="title"/>
          </p:nvPr>
        </p:nvSpPr>
        <p:spPr>
          <a:xfrm>
            <a:off x="1202303" y="1866906"/>
            <a:ext cx="14935655" cy="1447800"/>
          </a:xfrm>
        </p:spPr>
        <p:txBody>
          <a:bodyPr/>
          <a:lstStyle/>
          <a:p>
            <a:pPr algn="ctr"/>
            <a:r>
              <a:rPr lang="en-US" dirty="0"/>
              <a:t>AACRAO-AICE Survey 2018</a:t>
            </a:r>
          </a:p>
        </p:txBody>
      </p:sp>
    </p:spTree>
    <p:extLst>
      <p:ext uri="{BB962C8B-B14F-4D97-AF65-F5344CB8AC3E}">
        <p14:creationId xmlns:p14="http://schemas.microsoft.com/office/powerpoint/2010/main" val="1892207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chemeClr val="accent1">
                  <a:lumMod val="50000"/>
                </a:schemeClr>
              </a:solidFill>
            </a:endParaRPr>
          </a:p>
        </p:txBody>
      </p:sp>
      <p:sp>
        <p:nvSpPr>
          <p:cNvPr id="3" name="Content Placeholder 2"/>
          <p:cNvSpPr>
            <a:spLocks noGrp="1"/>
          </p:cNvSpPr>
          <p:nvPr>
            <p:ph sz="half" idx="1"/>
          </p:nvPr>
        </p:nvSpPr>
        <p:spPr>
          <a:xfrm>
            <a:off x="211931" y="2667000"/>
            <a:ext cx="5829878" cy="6177280"/>
          </a:xfrm>
        </p:spPr>
        <p:txBody>
          <a:bodyPr/>
          <a:lstStyle/>
          <a:p>
            <a:r>
              <a:rPr lang="en-US" dirty="0"/>
              <a:t>588 Respondents</a:t>
            </a:r>
          </a:p>
          <a:p>
            <a:pPr lvl="1"/>
            <a:r>
              <a:rPr lang="en-US" dirty="0"/>
              <a:t>552 US institutions, 36 non-US (21 Canada)</a:t>
            </a:r>
          </a:p>
          <a:p>
            <a:pPr lvl="1"/>
            <a:r>
              <a:rPr lang="en-US" dirty="0"/>
              <a:t>290 public institutions; 276 private non-profit, 22 proprietary</a:t>
            </a:r>
          </a:p>
          <a:p>
            <a:pPr lvl="1"/>
            <a:endParaRPr lang="en-US" dirty="0"/>
          </a:p>
          <a:p>
            <a:pPr lvl="1"/>
            <a:endParaRPr lang="en-US" dirty="0"/>
          </a:p>
          <a:p>
            <a:pPr lvl="1"/>
            <a:endParaRPr lang="en-US" dirty="0"/>
          </a:p>
          <a:p>
            <a:endParaRPr lang="en-US" dirty="0"/>
          </a:p>
          <a:p>
            <a:pPr lvl="1"/>
            <a:endParaRPr lang="en-US" dirty="0"/>
          </a:p>
        </p:txBody>
      </p:sp>
      <p:graphicFrame>
        <p:nvGraphicFramePr>
          <p:cNvPr id="7" name="Content Placeholder 6"/>
          <p:cNvGraphicFramePr>
            <a:graphicFrameLocks noGrp="1"/>
          </p:cNvGraphicFramePr>
          <p:nvPr>
            <p:ph sz="half" idx="2"/>
            <p:extLst/>
          </p:nvPr>
        </p:nvGraphicFramePr>
        <p:xfrm>
          <a:off x="6307931" y="990600"/>
          <a:ext cx="8236370" cy="8033180"/>
        </p:xfrm>
        <a:graphic>
          <a:graphicData uri="http://schemas.openxmlformats.org/drawingml/2006/table">
            <a:tbl>
              <a:tblPr/>
              <a:tblGrid>
                <a:gridCol w="6177277">
                  <a:extLst>
                    <a:ext uri="{9D8B030D-6E8A-4147-A177-3AD203B41FA5}">
                      <a16:colId xmlns:a16="http://schemas.microsoft.com/office/drawing/2014/main" xmlns="" val="20000"/>
                    </a:ext>
                  </a:extLst>
                </a:gridCol>
                <a:gridCol w="784115">
                  <a:extLst>
                    <a:ext uri="{9D8B030D-6E8A-4147-A177-3AD203B41FA5}">
                      <a16:colId xmlns:a16="http://schemas.microsoft.com/office/drawing/2014/main" xmlns="" val="20001"/>
                    </a:ext>
                  </a:extLst>
                </a:gridCol>
                <a:gridCol w="1274978">
                  <a:extLst>
                    <a:ext uri="{9D8B030D-6E8A-4147-A177-3AD203B41FA5}">
                      <a16:colId xmlns:a16="http://schemas.microsoft.com/office/drawing/2014/main" xmlns="" val="20002"/>
                    </a:ext>
                  </a:extLst>
                </a:gridCol>
              </a:tblGrid>
              <a:tr h="395563">
                <a:tc>
                  <a:txBody>
                    <a:bodyPr/>
                    <a:lstStyle/>
                    <a:p>
                      <a:pPr algn="l" fontAlgn="b"/>
                      <a:r>
                        <a:rPr lang="en-US" sz="2600" b="1" i="0" u="none" strike="noStrike" dirty="0">
                          <a:solidFill>
                            <a:srgbClr val="FFFFFF"/>
                          </a:solidFill>
                          <a:effectLst/>
                          <a:latin typeface="Calibri" panose="020F0502020204030204" pitchFamily="34" charset="0"/>
                        </a:rPr>
                        <a:t>Control, Type and Size Count of Control</a:t>
                      </a:r>
                    </a:p>
                  </a:txBody>
                  <a:tcPr marL="5419" marR="5419" marT="5419"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2600" b="0" i="0" u="none" strike="noStrike">
                          <a:solidFill>
                            <a:srgbClr val="FFFFFF"/>
                          </a:solidFill>
                          <a:effectLst/>
                          <a:latin typeface="Calibri" panose="020F0502020204030204" pitchFamily="34" charset="0"/>
                        </a:rPr>
                        <a:t> </a:t>
                      </a:r>
                    </a:p>
                  </a:txBody>
                  <a:tcPr marL="5419" marR="5419" marT="5419"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2600" b="0" i="0" u="none" strike="noStrike">
                          <a:solidFill>
                            <a:srgbClr val="FFFFFF"/>
                          </a:solidFill>
                          <a:effectLst/>
                          <a:latin typeface="Calibri" panose="020F0502020204030204" pitchFamily="34" charset="0"/>
                        </a:rPr>
                        <a:t> </a:t>
                      </a:r>
                    </a:p>
                  </a:txBody>
                  <a:tcPr marL="5419" marR="5419" marT="5419"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xmlns="" val="10000"/>
                  </a:ext>
                </a:extLst>
              </a:tr>
              <a:tr h="395563">
                <a:tc>
                  <a:txBody>
                    <a:bodyPr/>
                    <a:lstStyle/>
                    <a:p>
                      <a:pPr algn="l" fontAlgn="b"/>
                      <a:r>
                        <a:rPr lang="en-US" sz="2600" b="1" i="0" u="none" strike="noStrike">
                          <a:solidFill>
                            <a:srgbClr val="000000"/>
                          </a:solidFill>
                          <a:effectLst/>
                          <a:latin typeface="Calibri" panose="020F0502020204030204" pitchFamily="34" charset="0"/>
                        </a:rPr>
                        <a:t>Public</a:t>
                      </a:r>
                    </a:p>
                  </a:txBody>
                  <a:tcPr marL="5419" marR="5419" marT="54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600" b="1" i="0" u="none" strike="noStrike">
                          <a:solidFill>
                            <a:srgbClr val="000000"/>
                          </a:solidFill>
                          <a:effectLst/>
                          <a:latin typeface="Calibri" panose="020F0502020204030204" pitchFamily="34" charset="0"/>
                        </a:rPr>
                        <a:t> </a:t>
                      </a:r>
                    </a:p>
                  </a:txBody>
                  <a:tcPr marL="5419" marR="5419" marT="54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600" b="1" i="0" u="none" strike="noStrike">
                          <a:solidFill>
                            <a:srgbClr val="000000"/>
                          </a:solidFill>
                          <a:effectLst/>
                          <a:latin typeface="Calibri" panose="020F0502020204030204" pitchFamily="34" charset="0"/>
                        </a:rPr>
                        <a:t>290</a:t>
                      </a:r>
                    </a:p>
                  </a:txBody>
                  <a:tcPr marL="5419" marR="5419" marT="54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95563">
                <a:tc>
                  <a:txBody>
                    <a:bodyPr/>
                    <a:lstStyle/>
                    <a:p>
                      <a:pPr algn="l" fontAlgn="b"/>
                      <a:r>
                        <a:rPr lang="en-US" sz="2600" b="0" i="1" u="none" strike="noStrike" dirty="0">
                          <a:solidFill>
                            <a:srgbClr val="000000"/>
                          </a:solidFill>
                          <a:effectLst/>
                          <a:latin typeface="Calibri" panose="020F0502020204030204" pitchFamily="34" charset="0"/>
                        </a:rPr>
                        <a:t>Lower Division Only</a:t>
                      </a:r>
                    </a:p>
                  </a:txBody>
                  <a:tcPr marL="5419" marR="5419" marT="541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600" b="0" i="1" u="none" strike="noStrike">
                          <a:solidFill>
                            <a:srgbClr val="000000"/>
                          </a:solidFill>
                          <a:effectLst/>
                          <a:latin typeface="Calibri" panose="020F0502020204030204" pitchFamily="34" charset="0"/>
                        </a:rPr>
                        <a:t>88</a:t>
                      </a:r>
                    </a:p>
                  </a:txBody>
                  <a:tcPr marL="5419" marR="5419" marT="541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600" b="1" i="0" u="none" strike="noStrike">
                        <a:solidFill>
                          <a:srgbClr val="000000"/>
                        </a:solidFill>
                        <a:effectLst/>
                        <a:latin typeface="Calibri" panose="020F0502020204030204" pitchFamily="34" charset="0"/>
                      </a:endParaRPr>
                    </a:p>
                  </a:txBody>
                  <a:tcPr marL="5419" marR="5419" marT="5419"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2"/>
                  </a:ext>
                </a:extLst>
              </a:tr>
              <a:tr h="395563">
                <a:tc>
                  <a:txBody>
                    <a:bodyPr/>
                    <a:lstStyle/>
                    <a:p>
                      <a:pPr algn="l" fontAlgn="b"/>
                      <a:r>
                        <a:rPr lang="en-US" sz="2600" b="0" i="1" u="none" strike="noStrike" dirty="0">
                          <a:solidFill>
                            <a:srgbClr val="000000"/>
                          </a:solidFill>
                          <a:effectLst/>
                          <a:latin typeface="Calibri" panose="020F0502020204030204" pitchFamily="34" charset="0"/>
                        </a:rPr>
                        <a:t>Undergraduate</a:t>
                      </a:r>
                    </a:p>
                  </a:txBody>
                  <a:tcPr marL="5419" marR="5419" marT="5419" marB="0" anchor="b">
                    <a:lnL>
                      <a:noFill/>
                    </a:lnL>
                    <a:lnR>
                      <a:noFill/>
                    </a:lnR>
                    <a:lnT>
                      <a:noFill/>
                    </a:lnT>
                    <a:lnB>
                      <a:noFill/>
                    </a:lnB>
                  </a:tcPr>
                </a:tc>
                <a:tc>
                  <a:txBody>
                    <a:bodyPr/>
                    <a:lstStyle/>
                    <a:p>
                      <a:pPr algn="r" fontAlgn="b"/>
                      <a:r>
                        <a:rPr lang="en-US" sz="2600" b="0" i="1" u="none" strike="noStrike">
                          <a:solidFill>
                            <a:srgbClr val="000000"/>
                          </a:solidFill>
                          <a:effectLst/>
                          <a:latin typeface="Calibri" panose="020F0502020204030204" pitchFamily="34" charset="0"/>
                        </a:rPr>
                        <a:t>21</a:t>
                      </a:r>
                    </a:p>
                  </a:txBody>
                  <a:tcPr marL="5419" marR="5419" marT="5419" marB="0" anchor="b">
                    <a:lnL>
                      <a:noFill/>
                    </a:lnL>
                    <a:lnR>
                      <a:noFill/>
                    </a:lnR>
                    <a:lnT>
                      <a:noFill/>
                    </a:lnT>
                    <a:lnB>
                      <a:noFill/>
                    </a:lnB>
                  </a:tcPr>
                </a:tc>
                <a:tc>
                  <a:txBody>
                    <a:bodyPr/>
                    <a:lstStyle/>
                    <a:p>
                      <a:pPr algn="l" fontAlgn="b"/>
                      <a:endParaRPr lang="en-US" sz="2600" b="1" i="0" u="none" strike="noStrike">
                        <a:solidFill>
                          <a:srgbClr val="000000"/>
                        </a:solidFill>
                        <a:effectLst/>
                        <a:latin typeface="Calibri" panose="020F0502020204030204" pitchFamily="34" charset="0"/>
                      </a:endParaRPr>
                    </a:p>
                  </a:txBody>
                  <a:tcPr marL="5419" marR="5419" marT="5419" marB="0" anchor="b">
                    <a:lnL>
                      <a:noFill/>
                    </a:lnL>
                    <a:lnR>
                      <a:noFill/>
                    </a:lnR>
                    <a:lnT>
                      <a:noFill/>
                    </a:lnT>
                    <a:lnB>
                      <a:noFill/>
                    </a:lnB>
                  </a:tcPr>
                </a:tc>
                <a:extLst>
                  <a:ext uri="{0D108BD9-81ED-4DB2-BD59-A6C34878D82A}">
                    <a16:rowId xmlns:a16="http://schemas.microsoft.com/office/drawing/2014/main" xmlns="" val="10003"/>
                  </a:ext>
                </a:extLst>
              </a:tr>
              <a:tr h="395563">
                <a:tc>
                  <a:txBody>
                    <a:bodyPr/>
                    <a:lstStyle/>
                    <a:p>
                      <a:pPr algn="l" fontAlgn="b"/>
                      <a:r>
                        <a:rPr lang="en-US" sz="2600" b="0" i="1" u="none" strike="noStrike" dirty="0">
                          <a:solidFill>
                            <a:srgbClr val="000000"/>
                          </a:solidFill>
                          <a:effectLst/>
                          <a:latin typeface="Calibri" panose="020F0502020204030204" pitchFamily="34" charset="0"/>
                        </a:rPr>
                        <a:t>Undergraduate, graduate and/or professional</a:t>
                      </a:r>
                    </a:p>
                  </a:txBody>
                  <a:tcPr marL="5419" marR="5419" marT="5419" marB="0" anchor="b">
                    <a:lnL>
                      <a:noFill/>
                    </a:lnL>
                    <a:lnR>
                      <a:noFill/>
                    </a:lnR>
                    <a:lnT>
                      <a:noFill/>
                    </a:lnT>
                    <a:lnB>
                      <a:noFill/>
                    </a:lnB>
                  </a:tcPr>
                </a:tc>
                <a:tc>
                  <a:txBody>
                    <a:bodyPr/>
                    <a:lstStyle/>
                    <a:p>
                      <a:pPr algn="r" fontAlgn="b"/>
                      <a:r>
                        <a:rPr lang="en-US" sz="2600" b="0" i="1" u="none" strike="noStrike">
                          <a:solidFill>
                            <a:srgbClr val="000000"/>
                          </a:solidFill>
                          <a:effectLst/>
                          <a:latin typeface="Calibri" panose="020F0502020204030204" pitchFamily="34" charset="0"/>
                        </a:rPr>
                        <a:t>175</a:t>
                      </a:r>
                    </a:p>
                  </a:txBody>
                  <a:tcPr marL="5419" marR="5419" marT="5419" marB="0" anchor="b">
                    <a:lnL>
                      <a:noFill/>
                    </a:lnL>
                    <a:lnR>
                      <a:noFill/>
                    </a:lnR>
                    <a:lnT>
                      <a:noFill/>
                    </a:lnT>
                    <a:lnB>
                      <a:noFill/>
                    </a:lnB>
                  </a:tcPr>
                </a:tc>
                <a:tc>
                  <a:txBody>
                    <a:bodyPr/>
                    <a:lstStyle/>
                    <a:p>
                      <a:pPr algn="l" fontAlgn="b"/>
                      <a:endParaRPr lang="en-US" sz="2600" b="1" i="0" u="none" strike="noStrike">
                        <a:solidFill>
                          <a:srgbClr val="000000"/>
                        </a:solidFill>
                        <a:effectLst/>
                        <a:latin typeface="Calibri" panose="020F0502020204030204" pitchFamily="34" charset="0"/>
                      </a:endParaRPr>
                    </a:p>
                  </a:txBody>
                  <a:tcPr marL="5419" marR="5419" marT="5419" marB="0" anchor="b">
                    <a:lnL>
                      <a:noFill/>
                    </a:lnL>
                    <a:lnR>
                      <a:noFill/>
                    </a:lnR>
                    <a:lnT>
                      <a:noFill/>
                    </a:lnT>
                    <a:lnB>
                      <a:noFill/>
                    </a:lnB>
                  </a:tcPr>
                </a:tc>
                <a:extLst>
                  <a:ext uri="{0D108BD9-81ED-4DB2-BD59-A6C34878D82A}">
                    <a16:rowId xmlns:a16="http://schemas.microsoft.com/office/drawing/2014/main" xmlns="" val="10004"/>
                  </a:ext>
                </a:extLst>
              </a:tr>
              <a:tr h="395563">
                <a:tc>
                  <a:txBody>
                    <a:bodyPr/>
                    <a:lstStyle/>
                    <a:p>
                      <a:pPr algn="l" fontAlgn="b"/>
                      <a:r>
                        <a:rPr lang="en-US" sz="2600" b="0" i="1" u="none" strike="noStrike" dirty="0">
                          <a:solidFill>
                            <a:srgbClr val="000000"/>
                          </a:solidFill>
                          <a:effectLst/>
                          <a:latin typeface="Calibri" panose="020F0502020204030204" pitchFamily="34" charset="0"/>
                        </a:rPr>
                        <a:t>Graduate and/or professional</a:t>
                      </a:r>
                    </a:p>
                  </a:txBody>
                  <a:tcPr marL="5419" marR="5419" marT="5419" marB="0" anchor="b">
                    <a:lnL>
                      <a:noFill/>
                    </a:lnL>
                    <a:lnR>
                      <a:noFill/>
                    </a:lnR>
                    <a:lnT>
                      <a:noFill/>
                    </a:lnT>
                    <a:lnB>
                      <a:noFill/>
                    </a:lnB>
                  </a:tcPr>
                </a:tc>
                <a:tc>
                  <a:txBody>
                    <a:bodyPr/>
                    <a:lstStyle/>
                    <a:p>
                      <a:pPr algn="r" fontAlgn="b"/>
                      <a:r>
                        <a:rPr lang="en-US" sz="2600" b="0" i="1" u="none" strike="noStrike">
                          <a:solidFill>
                            <a:srgbClr val="000000"/>
                          </a:solidFill>
                          <a:effectLst/>
                          <a:latin typeface="Calibri" panose="020F0502020204030204" pitchFamily="34" charset="0"/>
                        </a:rPr>
                        <a:t>4</a:t>
                      </a:r>
                    </a:p>
                  </a:txBody>
                  <a:tcPr marL="5419" marR="5419" marT="5419" marB="0" anchor="b">
                    <a:lnL>
                      <a:noFill/>
                    </a:lnL>
                    <a:lnR>
                      <a:noFill/>
                    </a:lnR>
                    <a:lnT>
                      <a:noFill/>
                    </a:lnT>
                    <a:lnB>
                      <a:noFill/>
                    </a:lnB>
                  </a:tcPr>
                </a:tc>
                <a:tc>
                  <a:txBody>
                    <a:bodyPr/>
                    <a:lstStyle/>
                    <a:p>
                      <a:pPr algn="l" fontAlgn="b"/>
                      <a:endParaRPr lang="en-US" sz="2600" b="0" i="0" u="none" strike="noStrike">
                        <a:solidFill>
                          <a:srgbClr val="000000"/>
                        </a:solidFill>
                        <a:effectLst/>
                        <a:latin typeface="Calibri" panose="020F0502020204030204" pitchFamily="34" charset="0"/>
                      </a:endParaRPr>
                    </a:p>
                  </a:txBody>
                  <a:tcPr marL="5419" marR="5419" marT="5419" marB="0" anchor="b">
                    <a:lnL>
                      <a:noFill/>
                    </a:lnL>
                    <a:lnR>
                      <a:noFill/>
                    </a:lnR>
                    <a:lnT>
                      <a:noFill/>
                    </a:lnT>
                    <a:lnB>
                      <a:noFill/>
                    </a:lnB>
                  </a:tcPr>
                </a:tc>
                <a:extLst>
                  <a:ext uri="{0D108BD9-81ED-4DB2-BD59-A6C34878D82A}">
                    <a16:rowId xmlns:a16="http://schemas.microsoft.com/office/drawing/2014/main" xmlns="" val="10005"/>
                  </a:ext>
                </a:extLst>
              </a:tr>
              <a:tr h="395563">
                <a:tc>
                  <a:txBody>
                    <a:bodyPr/>
                    <a:lstStyle/>
                    <a:p>
                      <a:pPr algn="l" fontAlgn="b"/>
                      <a:r>
                        <a:rPr lang="en-US" sz="2600" b="0" i="1" u="none" strike="noStrike" dirty="0">
                          <a:solidFill>
                            <a:srgbClr val="000000"/>
                          </a:solidFill>
                          <a:effectLst/>
                          <a:latin typeface="Calibri" panose="020F0502020204030204" pitchFamily="34" charset="0"/>
                        </a:rPr>
                        <a:t>Other</a:t>
                      </a:r>
                    </a:p>
                  </a:txBody>
                  <a:tcPr marL="5419" marR="5419" marT="54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2600" b="0" i="1" u="none" strike="noStrike">
                          <a:solidFill>
                            <a:srgbClr val="000000"/>
                          </a:solidFill>
                          <a:effectLst/>
                          <a:latin typeface="Calibri" panose="020F0502020204030204" pitchFamily="34" charset="0"/>
                        </a:rPr>
                        <a:t>2</a:t>
                      </a:r>
                    </a:p>
                  </a:txBody>
                  <a:tcPr marL="5419" marR="5419" marT="54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2600" b="0" i="0" u="none" strike="noStrike">
                        <a:solidFill>
                          <a:srgbClr val="000000"/>
                        </a:solidFill>
                        <a:effectLst/>
                        <a:latin typeface="Calibri" panose="020F0502020204030204" pitchFamily="34" charset="0"/>
                      </a:endParaRPr>
                    </a:p>
                  </a:txBody>
                  <a:tcPr marL="5419" marR="5419" marT="5419"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95563">
                <a:tc>
                  <a:txBody>
                    <a:bodyPr/>
                    <a:lstStyle/>
                    <a:p>
                      <a:pPr algn="l" fontAlgn="b"/>
                      <a:r>
                        <a:rPr lang="en-US" sz="2600" b="1" i="0" u="none" strike="noStrike" dirty="0">
                          <a:solidFill>
                            <a:srgbClr val="000000"/>
                          </a:solidFill>
                          <a:effectLst/>
                          <a:latin typeface="Calibri" panose="020F0502020204030204" pitchFamily="34" charset="0"/>
                        </a:rPr>
                        <a:t>Private, not-for-profit</a:t>
                      </a:r>
                    </a:p>
                  </a:txBody>
                  <a:tcPr marL="5419" marR="5419" marT="54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600" b="0" i="0" u="none" strike="noStrike">
                          <a:solidFill>
                            <a:srgbClr val="000000"/>
                          </a:solidFill>
                          <a:effectLst/>
                          <a:latin typeface="Calibri" panose="020F0502020204030204" pitchFamily="34" charset="0"/>
                        </a:rPr>
                        <a:t> </a:t>
                      </a:r>
                    </a:p>
                  </a:txBody>
                  <a:tcPr marL="5419" marR="5419" marT="54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600" b="1" i="0" u="none" strike="noStrike">
                          <a:solidFill>
                            <a:srgbClr val="000000"/>
                          </a:solidFill>
                          <a:effectLst/>
                          <a:latin typeface="Calibri" panose="020F0502020204030204" pitchFamily="34" charset="0"/>
                        </a:rPr>
                        <a:t>276</a:t>
                      </a:r>
                    </a:p>
                  </a:txBody>
                  <a:tcPr marL="5419" marR="5419" marT="54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95563">
                <a:tc>
                  <a:txBody>
                    <a:bodyPr/>
                    <a:lstStyle/>
                    <a:p>
                      <a:pPr algn="l" fontAlgn="b"/>
                      <a:r>
                        <a:rPr lang="en-US" sz="2600" b="0" i="1" u="none" strike="noStrike" dirty="0">
                          <a:solidFill>
                            <a:srgbClr val="000000"/>
                          </a:solidFill>
                          <a:effectLst/>
                          <a:latin typeface="Calibri" panose="020F0502020204030204" pitchFamily="34" charset="0"/>
                        </a:rPr>
                        <a:t>Lower Division Only</a:t>
                      </a:r>
                    </a:p>
                  </a:txBody>
                  <a:tcPr marL="5419" marR="5419" marT="541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600" b="0" i="1" u="none" strike="noStrike">
                          <a:solidFill>
                            <a:srgbClr val="000000"/>
                          </a:solidFill>
                          <a:effectLst/>
                          <a:latin typeface="Calibri" panose="020F0502020204030204" pitchFamily="34" charset="0"/>
                        </a:rPr>
                        <a:t>4</a:t>
                      </a:r>
                    </a:p>
                  </a:txBody>
                  <a:tcPr marL="5419" marR="5419" marT="541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600" b="0" i="0" u="none" strike="noStrike">
                        <a:solidFill>
                          <a:srgbClr val="000000"/>
                        </a:solidFill>
                        <a:effectLst/>
                        <a:latin typeface="Calibri" panose="020F0502020204030204" pitchFamily="34" charset="0"/>
                      </a:endParaRPr>
                    </a:p>
                  </a:txBody>
                  <a:tcPr marL="5419" marR="5419" marT="5419"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8"/>
                  </a:ext>
                </a:extLst>
              </a:tr>
              <a:tr h="395563">
                <a:tc>
                  <a:txBody>
                    <a:bodyPr/>
                    <a:lstStyle/>
                    <a:p>
                      <a:pPr algn="l" fontAlgn="b"/>
                      <a:r>
                        <a:rPr lang="en-US" sz="2600" b="0" i="1" u="none" strike="noStrike" dirty="0">
                          <a:solidFill>
                            <a:srgbClr val="000000"/>
                          </a:solidFill>
                          <a:effectLst/>
                          <a:latin typeface="Calibri" panose="020F0502020204030204" pitchFamily="34" charset="0"/>
                        </a:rPr>
                        <a:t>Undergraduate</a:t>
                      </a:r>
                    </a:p>
                  </a:txBody>
                  <a:tcPr marL="5419" marR="5419" marT="5419" marB="0" anchor="b">
                    <a:lnL>
                      <a:noFill/>
                    </a:lnL>
                    <a:lnR>
                      <a:noFill/>
                    </a:lnR>
                    <a:lnT>
                      <a:noFill/>
                    </a:lnT>
                    <a:lnB>
                      <a:noFill/>
                    </a:lnB>
                  </a:tcPr>
                </a:tc>
                <a:tc>
                  <a:txBody>
                    <a:bodyPr/>
                    <a:lstStyle/>
                    <a:p>
                      <a:pPr algn="r" fontAlgn="b"/>
                      <a:r>
                        <a:rPr lang="en-US" sz="2600" b="0" i="1" u="none" strike="noStrike">
                          <a:solidFill>
                            <a:srgbClr val="000000"/>
                          </a:solidFill>
                          <a:effectLst/>
                          <a:latin typeface="Calibri" panose="020F0502020204030204" pitchFamily="34" charset="0"/>
                        </a:rPr>
                        <a:t>57</a:t>
                      </a:r>
                    </a:p>
                  </a:txBody>
                  <a:tcPr marL="5419" marR="5419" marT="5419" marB="0" anchor="b">
                    <a:lnL>
                      <a:noFill/>
                    </a:lnL>
                    <a:lnR>
                      <a:noFill/>
                    </a:lnR>
                    <a:lnT>
                      <a:noFill/>
                    </a:lnT>
                    <a:lnB>
                      <a:noFill/>
                    </a:lnB>
                  </a:tcPr>
                </a:tc>
                <a:tc>
                  <a:txBody>
                    <a:bodyPr/>
                    <a:lstStyle/>
                    <a:p>
                      <a:pPr algn="l" fontAlgn="b"/>
                      <a:endParaRPr lang="en-US" sz="2600" b="0" i="0" u="none" strike="noStrike">
                        <a:solidFill>
                          <a:srgbClr val="000000"/>
                        </a:solidFill>
                        <a:effectLst/>
                        <a:latin typeface="Calibri" panose="020F0502020204030204" pitchFamily="34" charset="0"/>
                      </a:endParaRPr>
                    </a:p>
                  </a:txBody>
                  <a:tcPr marL="5419" marR="5419" marT="5419" marB="0" anchor="b">
                    <a:lnL>
                      <a:noFill/>
                    </a:lnL>
                    <a:lnR>
                      <a:noFill/>
                    </a:lnR>
                    <a:lnT>
                      <a:noFill/>
                    </a:lnT>
                    <a:lnB>
                      <a:noFill/>
                    </a:lnB>
                  </a:tcPr>
                </a:tc>
                <a:extLst>
                  <a:ext uri="{0D108BD9-81ED-4DB2-BD59-A6C34878D82A}">
                    <a16:rowId xmlns:a16="http://schemas.microsoft.com/office/drawing/2014/main" xmlns="" val="10009"/>
                  </a:ext>
                </a:extLst>
              </a:tr>
              <a:tr h="395563">
                <a:tc>
                  <a:txBody>
                    <a:bodyPr/>
                    <a:lstStyle/>
                    <a:p>
                      <a:pPr algn="l" fontAlgn="b"/>
                      <a:r>
                        <a:rPr lang="en-US" sz="2600" b="0" i="1" u="none" strike="noStrike" dirty="0">
                          <a:solidFill>
                            <a:srgbClr val="000000"/>
                          </a:solidFill>
                          <a:effectLst/>
                          <a:latin typeface="Calibri" panose="020F0502020204030204" pitchFamily="34" charset="0"/>
                        </a:rPr>
                        <a:t>Undergraduate, graduate and/or professional</a:t>
                      </a:r>
                    </a:p>
                  </a:txBody>
                  <a:tcPr marL="5419" marR="5419" marT="5419" marB="0" anchor="b">
                    <a:lnL>
                      <a:noFill/>
                    </a:lnL>
                    <a:lnR>
                      <a:noFill/>
                    </a:lnR>
                    <a:lnT>
                      <a:noFill/>
                    </a:lnT>
                    <a:lnB>
                      <a:noFill/>
                    </a:lnB>
                  </a:tcPr>
                </a:tc>
                <a:tc>
                  <a:txBody>
                    <a:bodyPr/>
                    <a:lstStyle/>
                    <a:p>
                      <a:pPr algn="r" fontAlgn="b"/>
                      <a:r>
                        <a:rPr lang="en-US" sz="2600" b="0" i="1" u="none" strike="noStrike">
                          <a:solidFill>
                            <a:srgbClr val="000000"/>
                          </a:solidFill>
                          <a:effectLst/>
                          <a:latin typeface="Calibri" panose="020F0502020204030204" pitchFamily="34" charset="0"/>
                        </a:rPr>
                        <a:t>195</a:t>
                      </a:r>
                    </a:p>
                  </a:txBody>
                  <a:tcPr marL="5419" marR="5419" marT="5419" marB="0" anchor="b">
                    <a:lnL>
                      <a:noFill/>
                    </a:lnL>
                    <a:lnR>
                      <a:noFill/>
                    </a:lnR>
                    <a:lnT>
                      <a:noFill/>
                    </a:lnT>
                    <a:lnB>
                      <a:noFill/>
                    </a:lnB>
                  </a:tcPr>
                </a:tc>
                <a:tc>
                  <a:txBody>
                    <a:bodyPr/>
                    <a:lstStyle/>
                    <a:p>
                      <a:pPr algn="l" fontAlgn="b"/>
                      <a:endParaRPr lang="en-US" sz="2600" b="0" i="0" u="none" strike="noStrike">
                        <a:solidFill>
                          <a:srgbClr val="000000"/>
                        </a:solidFill>
                        <a:effectLst/>
                        <a:latin typeface="Calibri" panose="020F0502020204030204" pitchFamily="34" charset="0"/>
                      </a:endParaRPr>
                    </a:p>
                  </a:txBody>
                  <a:tcPr marL="5419" marR="5419" marT="5419" marB="0" anchor="b">
                    <a:lnL>
                      <a:noFill/>
                    </a:lnL>
                    <a:lnR>
                      <a:noFill/>
                    </a:lnR>
                    <a:lnT>
                      <a:noFill/>
                    </a:lnT>
                    <a:lnB>
                      <a:noFill/>
                    </a:lnB>
                  </a:tcPr>
                </a:tc>
                <a:extLst>
                  <a:ext uri="{0D108BD9-81ED-4DB2-BD59-A6C34878D82A}">
                    <a16:rowId xmlns:a16="http://schemas.microsoft.com/office/drawing/2014/main" xmlns="" val="10010"/>
                  </a:ext>
                </a:extLst>
              </a:tr>
              <a:tr h="395563">
                <a:tc>
                  <a:txBody>
                    <a:bodyPr/>
                    <a:lstStyle/>
                    <a:p>
                      <a:pPr algn="l" fontAlgn="b"/>
                      <a:r>
                        <a:rPr lang="en-US" sz="2600" b="0" i="1" u="none" strike="noStrike" dirty="0">
                          <a:solidFill>
                            <a:srgbClr val="000000"/>
                          </a:solidFill>
                          <a:effectLst/>
                          <a:latin typeface="Calibri" panose="020F0502020204030204" pitchFamily="34" charset="0"/>
                        </a:rPr>
                        <a:t>Graduate and/or professional</a:t>
                      </a:r>
                    </a:p>
                  </a:txBody>
                  <a:tcPr marL="5419" marR="5419" marT="5419" marB="0" anchor="b">
                    <a:lnL>
                      <a:noFill/>
                    </a:lnL>
                    <a:lnR>
                      <a:noFill/>
                    </a:lnR>
                    <a:lnT>
                      <a:noFill/>
                    </a:lnT>
                    <a:lnB>
                      <a:noFill/>
                    </a:lnB>
                  </a:tcPr>
                </a:tc>
                <a:tc>
                  <a:txBody>
                    <a:bodyPr/>
                    <a:lstStyle/>
                    <a:p>
                      <a:pPr algn="r" fontAlgn="b"/>
                      <a:r>
                        <a:rPr lang="en-US" sz="2600" b="0" i="1" u="none" strike="noStrike">
                          <a:solidFill>
                            <a:srgbClr val="000000"/>
                          </a:solidFill>
                          <a:effectLst/>
                          <a:latin typeface="Calibri" panose="020F0502020204030204" pitchFamily="34" charset="0"/>
                        </a:rPr>
                        <a:t>19</a:t>
                      </a:r>
                    </a:p>
                  </a:txBody>
                  <a:tcPr marL="5419" marR="5419" marT="5419" marB="0" anchor="b">
                    <a:lnL>
                      <a:noFill/>
                    </a:lnL>
                    <a:lnR>
                      <a:noFill/>
                    </a:lnR>
                    <a:lnT>
                      <a:noFill/>
                    </a:lnT>
                    <a:lnB>
                      <a:noFill/>
                    </a:lnB>
                  </a:tcPr>
                </a:tc>
                <a:tc>
                  <a:txBody>
                    <a:bodyPr/>
                    <a:lstStyle/>
                    <a:p>
                      <a:pPr algn="l" fontAlgn="b"/>
                      <a:endParaRPr lang="en-US" sz="2600" b="0" i="0" u="none" strike="noStrike">
                        <a:solidFill>
                          <a:srgbClr val="000000"/>
                        </a:solidFill>
                        <a:effectLst/>
                        <a:latin typeface="Calibri" panose="020F0502020204030204" pitchFamily="34" charset="0"/>
                      </a:endParaRPr>
                    </a:p>
                  </a:txBody>
                  <a:tcPr marL="5419" marR="5419" marT="5419" marB="0" anchor="b">
                    <a:lnL>
                      <a:noFill/>
                    </a:lnL>
                    <a:lnR>
                      <a:noFill/>
                    </a:lnR>
                    <a:lnT>
                      <a:noFill/>
                    </a:lnT>
                    <a:lnB>
                      <a:noFill/>
                    </a:lnB>
                  </a:tcPr>
                </a:tc>
                <a:extLst>
                  <a:ext uri="{0D108BD9-81ED-4DB2-BD59-A6C34878D82A}">
                    <a16:rowId xmlns:a16="http://schemas.microsoft.com/office/drawing/2014/main" xmlns="" val="10011"/>
                  </a:ext>
                </a:extLst>
              </a:tr>
              <a:tr h="395563">
                <a:tc>
                  <a:txBody>
                    <a:bodyPr/>
                    <a:lstStyle/>
                    <a:p>
                      <a:pPr algn="l" fontAlgn="b"/>
                      <a:r>
                        <a:rPr lang="en-US" sz="2600" b="0" i="1" u="none" strike="noStrike" dirty="0">
                          <a:solidFill>
                            <a:srgbClr val="000000"/>
                          </a:solidFill>
                          <a:effectLst/>
                          <a:latin typeface="Calibri" panose="020F0502020204030204" pitchFamily="34" charset="0"/>
                        </a:rPr>
                        <a:t>Other</a:t>
                      </a:r>
                    </a:p>
                  </a:txBody>
                  <a:tcPr marL="5419" marR="5419" marT="54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2600" b="0" i="1" u="none" strike="noStrike">
                          <a:solidFill>
                            <a:srgbClr val="000000"/>
                          </a:solidFill>
                          <a:effectLst/>
                          <a:latin typeface="Calibri" panose="020F0502020204030204" pitchFamily="34" charset="0"/>
                        </a:rPr>
                        <a:t>1</a:t>
                      </a:r>
                    </a:p>
                  </a:txBody>
                  <a:tcPr marL="5419" marR="5419" marT="54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2600" b="0" i="0" u="none" strike="noStrike">
                        <a:solidFill>
                          <a:srgbClr val="000000"/>
                        </a:solidFill>
                        <a:effectLst/>
                        <a:latin typeface="Calibri" panose="020F0502020204030204" pitchFamily="34" charset="0"/>
                      </a:endParaRPr>
                    </a:p>
                  </a:txBody>
                  <a:tcPr marL="5419" marR="5419" marT="5419"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395563">
                <a:tc>
                  <a:txBody>
                    <a:bodyPr/>
                    <a:lstStyle/>
                    <a:p>
                      <a:pPr algn="l" fontAlgn="b"/>
                      <a:r>
                        <a:rPr lang="en-US" sz="2600" b="1" i="0" u="none" strike="noStrike" dirty="0">
                          <a:solidFill>
                            <a:srgbClr val="000000"/>
                          </a:solidFill>
                          <a:effectLst/>
                          <a:latin typeface="Calibri" panose="020F0502020204030204" pitchFamily="34" charset="0"/>
                        </a:rPr>
                        <a:t>Private, proprietary</a:t>
                      </a:r>
                    </a:p>
                  </a:txBody>
                  <a:tcPr marL="5419" marR="5419" marT="54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600" b="1" i="0" u="none" strike="noStrike">
                          <a:solidFill>
                            <a:srgbClr val="000000"/>
                          </a:solidFill>
                          <a:effectLst/>
                          <a:latin typeface="Calibri" panose="020F0502020204030204" pitchFamily="34" charset="0"/>
                        </a:rPr>
                        <a:t> </a:t>
                      </a:r>
                    </a:p>
                  </a:txBody>
                  <a:tcPr marL="5419" marR="5419" marT="54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600" b="1" i="0" u="none" strike="noStrike">
                          <a:solidFill>
                            <a:srgbClr val="000000"/>
                          </a:solidFill>
                          <a:effectLst/>
                          <a:latin typeface="Calibri" panose="020F0502020204030204" pitchFamily="34" charset="0"/>
                        </a:rPr>
                        <a:t>22</a:t>
                      </a:r>
                    </a:p>
                  </a:txBody>
                  <a:tcPr marL="5419" marR="5419" marT="54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395563">
                <a:tc>
                  <a:txBody>
                    <a:bodyPr/>
                    <a:lstStyle/>
                    <a:p>
                      <a:pPr algn="l" fontAlgn="b"/>
                      <a:r>
                        <a:rPr lang="en-US" sz="2600" b="0" i="1" u="none" strike="noStrike" dirty="0">
                          <a:solidFill>
                            <a:srgbClr val="000000"/>
                          </a:solidFill>
                          <a:effectLst/>
                          <a:latin typeface="Calibri" panose="020F0502020204030204" pitchFamily="34" charset="0"/>
                        </a:rPr>
                        <a:t>Lower Division Only</a:t>
                      </a:r>
                    </a:p>
                  </a:txBody>
                  <a:tcPr marL="5419" marR="5419" marT="541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600" b="0" i="1" u="none" strike="noStrike">
                          <a:solidFill>
                            <a:srgbClr val="000000"/>
                          </a:solidFill>
                          <a:effectLst/>
                          <a:latin typeface="Calibri" panose="020F0502020204030204" pitchFamily="34" charset="0"/>
                        </a:rPr>
                        <a:t>1</a:t>
                      </a:r>
                    </a:p>
                  </a:txBody>
                  <a:tcPr marL="5419" marR="5419" marT="541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600" b="0" i="0" u="none" strike="noStrike">
                        <a:solidFill>
                          <a:srgbClr val="000000"/>
                        </a:solidFill>
                        <a:effectLst/>
                        <a:latin typeface="Calibri" panose="020F0502020204030204" pitchFamily="34" charset="0"/>
                      </a:endParaRPr>
                    </a:p>
                  </a:txBody>
                  <a:tcPr marL="5419" marR="5419" marT="5419"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14"/>
                  </a:ext>
                </a:extLst>
              </a:tr>
              <a:tr h="395563">
                <a:tc>
                  <a:txBody>
                    <a:bodyPr/>
                    <a:lstStyle/>
                    <a:p>
                      <a:pPr algn="l" fontAlgn="b"/>
                      <a:r>
                        <a:rPr lang="en-US" sz="2600" b="0" i="1" u="none" strike="noStrike" dirty="0">
                          <a:solidFill>
                            <a:srgbClr val="000000"/>
                          </a:solidFill>
                          <a:effectLst/>
                          <a:latin typeface="Calibri" panose="020F0502020204030204" pitchFamily="34" charset="0"/>
                        </a:rPr>
                        <a:t>Undergraduate</a:t>
                      </a:r>
                    </a:p>
                  </a:txBody>
                  <a:tcPr marL="5419" marR="5419" marT="5419" marB="0" anchor="b">
                    <a:lnL>
                      <a:noFill/>
                    </a:lnL>
                    <a:lnR>
                      <a:noFill/>
                    </a:lnR>
                    <a:lnT>
                      <a:noFill/>
                    </a:lnT>
                    <a:lnB>
                      <a:noFill/>
                    </a:lnB>
                  </a:tcPr>
                </a:tc>
                <a:tc>
                  <a:txBody>
                    <a:bodyPr/>
                    <a:lstStyle/>
                    <a:p>
                      <a:pPr algn="r" fontAlgn="b"/>
                      <a:r>
                        <a:rPr lang="en-US" sz="2600" b="0" i="1" u="none" strike="noStrike">
                          <a:solidFill>
                            <a:srgbClr val="000000"/>
                          </a:solidFill>
                          <a:effectLst/>
                          <a:latin typeface="Calibri" panose="020F0502020204030204" pitchFamily="34" charset="0"/>
                        </a:rPr>
                        <a:t>6</a:t>
                      </a:r>
                    </a:p>
                  </a:txBody>
                  <a:tcPr marL="5419" marR="5419" marT="5419" marB="0" anchor="b">
                    <a:lnL>
                      <a:noFill/>
                    </a:lnL>
                    <a:lnR>
                      <a:noFill/>
                    </a:lnR>
                    <a:lnT>
                      <a:noFill/>
                    </a:lnT>
                    <a:lnB>
                      <a:noFill/>
                    </a:lnB>
                  </a:tcPr>
                </a:tc>
                <a:tc>
                  <a:txBody>
                    <a:bodyPr/>
                    <a:lstStyle/>
                    <a:p>
                      <a:pPr algn="l" fontAlgn="b"/>
                      <a:endParaRPr lang="en-US" sz="2600" b="0" i="0" u="none" strike="noStrike">
                        <a:solidFill>
                          <a:srgbClr val="000000"/>
                        </a:solidFill>
                        <a:effectLst/>
                        <a:latin typeface="Calibri" panose="020F0502020204030204" pitchFamily="34" charset="0"/>
                      </a:endParaRPr>
                    </a:p>
                  </a:txBody>
                  <a:tcPr marL="5419" marR="5419" marT="5419" marB="0" anchor="b">
                    <a:lnL>
                      <a:noFill/>
                    </a:lnL>
                    <a:lnR>
                      <a:noFill/>
                    </a:lnR>
                    <a:lnT>
                      <a:noFill/>
                    </a:lnT>
                    <a:lnB>
                      <a:noFill/>
                    </a:lnB>
                  </a:tcPr>
                </a:tc>
                <a:extLst>
                  <a:ext uri="{0D108BD9-81ED-4DB2-BD59-A6C34878D82A}">
                    <a16:rowId xmlns:a16="http://schemas.microsoft.com/office/drawing/2014/main" xmlns="" val="10015"/>
                  </a:ext>
                </a:extLst>
              </a:tr>
              <a:tr h="395563">
                <a:tc>
                  <a:txBody>
                    <a:bodyPr/>
                    <a:lstStyle/>
                    <a:p>
                      <a:pPr algn="l" fontAlgn="b"/>
                      <a:r>
                        <a:rPr lang="en-US" sz="2600" b="0" i="1" u="none" strike="noStrike" dirty="0">
                          <a:solidFill>
                            <a:srgbClr val="000000"/>
                          </a:solidFill>
                          <a:effectLst/>
                          <a:latin typeface="Calibri" panose="020F0502020204030204" pitchFamily="34" charset="0"/>
                        </a:rPr>
                        <a:t>Undergraduate, graduate and/or professional</a:t>
                      </a:r>
                    </a:p>
                  </a:txBody>
                  <a:tcPr marL="5419" marR="5419" marT="5419" marB="0" anchor="b">
                    <a:lnL>
                      <a:noFill/>
                    </a:lnL>
                    <a:lnR>
                      <a:noFill/>
                    </a:lnR>
                    <a:lnT>
                      <a:noFill/>
                    </a:lnT>
                    <a:lnB>
                      <a:noFill/>
                    </a:lnB>
                  </a:tcPr>
                </a:tc>
                <a:tc>
                  <a:txBody>
                    <a:bodyPr/>
                    <a:lstStyle/>
                    <a:p>
                      <a:pPr algn="r" fontAlgn="b"/>
                      <a:r>
                        <a:rPr lang="en-US" sz="2600" b="0" i="1" u="none" strike="noStrike" dirty="0">
                          <a:solidFill>
                            <a:srgbClr val="000000"/>
                          </a:solidFill>
                          <a:effectLst/>
                          <a:latin typeface="Calibri" panose="020F0502020204030204" pitchFamily="34" charset="0"/>
                        </a:rPr>
                        <a:t>11</a:t>
                      </a:r>
                    </a:p>
                  </a:txBody>
                  <a:tcPr marL="5419" marR="5419" marT="5419" marB="0" anchor="b">
                    <a:lnL>
                      <a:noFill/>
                    </a:lnL>
                    <a:lnR>
                      <a:noFill/>
                    </a:lnR>
                    <a:lnT>
                      <a:noFill/>
                    </a:lnT>
                    <a:lnB>
                      <a:noFill/>
                    </a:lnB>
                  </a:tcPr>
                </a:tc>
                <a:tc>
                  <a:txBody>
                    <a:bodyPr/>
                    <a:lstStyle/>
                    <a:p>
                      <a:pPr algn="l" fontAlgn="b"/>
                      <a:endParaRPr lang="en-US" sz="2600" b="0" i="0" u="none" strike="noStrike">
                        <a:solidFill>
                          <a:srgbClr val="000000"/>
                        </a:solidFill>
                        <a:effectLst/>
                        <a:latin typeface="Calibri" panose="020F0502020204030204" pitchFamily="34" charset="0"/>
                      </a:endParaRPr>
                    </a:p>
                  </a:txBody>
                  <a:tcPr marL="5419" marR="5419" marT="5419" marB="0" anchor="b">
                    <a:lnL>
                      <a:noFill/>
                    </a:lnL>
                    <a:lnR>
                      <a:noFill/>
                    </a:lnR>
                    <a:lnT>
                      <a:noFill/>
                    </a:lnT>
                    <a:lnB>
                      <a:noFill/>
                    </a:lnB>
                  </a:tcPr>
                </a:tc>
                <a:extLst>
                  <a:ext uri="{0D108BD9-81ED-4DB2-BD59-A6C34878D82A}">
                    <a16:rowId xmlns:a16="http://schemas.microsoft.com/office/drawing/2014/main" xmlns="" val="10016"/>
                  </a:ext>
                </a:extLst>
              </a:tr>
              <a:tr h="395563">
                <a:tc>
                  <a:txBody>
                    <a:bodyPr/>
                    <a:lstStyle/>
                    <a:p>
                      <a:pPr algn="l" fontAlgn="b"/>
                      <a:r>
                        <a:rPr lang="en-US" sz="2600" b="0" i="1" u="none" strike="noStrike">
                          <a:solidFill>
                            <a:srgbClr val="000000"/>
                          </a:solidFill>
                          <a:effectLst/>
                          <a:latin typeface="Calibri" panose="020F0502020204030204" pitchFamily="34" charset="0"/>
                        </a:rPr>
                        <a:t>Graduate and/or professional</a:t>
                      </a:r>
                    </a:p>
                  </a:txBody>
                  <a:tcPr marL="5419" marR="5419" marT="5419" marB="0" anchor="b">
                    <a:lnL>
                      <a:noFill/>
                    </a:lnL>
                    <a:lnR>
                      <a:noFill/>
                    </a:lnR>
                    <a:lnT>
                      <a:noFill/>
                    </a:lnT>
                    <a:lnB>
                      <a:noFill/>
                    </a:lnB>
                  </a:tcPr>
                </a:tc>
                <a:tc>
                  <a:txBody>
                    <a:bodyPr/>
                    <a:lstStyle/>
                    <a:p>
                      <a:pPr algn="r" fontAlgn="b"/>
                      <a:r>
                        <a:rPr lang="en-US" sz="2600" b="0" i="1" u="none" strike="noStrike" dirty="0">
                          <a:solidFill>
                            <a:srgbClr val="000000"/>
                          </a:solidFill>
                          <a:effectLst/>
                          <a:latin typeface="Calibri" panose="020F0502020204030204" pitchFamily="34" charset="0"/>
                        </a:rPr>
                        <a:t>3</a:t>
                      </a:r>
                    </a:p>
                  </a:txBody>
                  <a:tcPr marL="5419" marR="5419" marT="5419" marB="0" anchor="b">
                    <a:lnL>
                      <a:noFill/>
                    </a:lnL>
                    <a:lnR>
                      <a:noFill/>
                    </a:lnR>
                    <a:lnT>
                      <a:noFill/>
                    </a:lnT>
                    <a:lnB>
                      <a:noFill/>
                    </a:lnB>
                  </a:tcPr>
                </a:tc>
                <a:tc>
                  <a:txBody>
                    <a:bodyPr/>
                    <a:lstStyle/>
                    <a:p>
                      <a:pPr algn="l" fontAlgn="b"/>
                      <a:endParaRPr lang="en-US" sz="2600" b="0" i="0" u="none" strike="noStrike">
                        <a:solidFill>
                          <a:srgbClr val="000000"/>
                        </a:solidFill>
                        <a:effectLst/>
                        <a:latin typeface="Calibri" panose="020F0502020204030204" pitchFamily="34" charset="0"/>
                      </a:endParaRPr>
                    </a:p>
                  </a:txBody>
                  <a:tcPr marL="5419" marR="5419" marT="5419" marB="0" anchor="b">
                    <a:lnL>
                      <a:noFill/>
                    </a:lnL>
                    <a:lnR>
                      <a:noFill/>
                    </a:lnR>
                    <a:lnT>
                      <a:noFill/>
                    </a:lnT>
                    <a:lnB>
                      <a:noFill/>
                    </a:lnB>
                  </a:tcPr>
                </a:tc>
                <a:extLst>
                  <a:ext uri="{0D108BD9-81ED-4DB2-BD59-A6C34878D82A}">
                    <a16:rowId xmlns:a16="http://schemas.microsoft.com/office/drawing/2014/main" xmlns="" val="10017"/>
                  </a:ext>
                </a:extLst>
              </a:tr>
              <a:tr h="395563">
                <a:tc>
                  <a:txBody>
                    <a:bodyPr/>
                    <a:lstStyle/>
                    <a:p>
                      <a:pPr algn="l" fontAlgn="b"/>
                      <a:r>
                        <a:rPr lang="en-US" sz="2600" b="0" i="1" u="none" strike="noStrike">
                          <a:solidFill>
                            <a:srgbClr val="000000"/>
                          </a:solidFill>
                          <a:effectLst/>
                          <a:latin typeface="Calibri" panose="020F0502020204030204" pitchFamily="34" charset="0"/>
                        </a:rPr>
                        <a:t>Other</a:t>
                      </a:r>
                    </a:p>
                  </a:txBody>
                  <a:tcPr marL="5419" marR="5419" marT="54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2600" b="0" i="1" u="none" strike="noStrike" dirty="0">
                          <a:solidFill>
                            <a:srgbClr val="000000"/>
                          </a:solidFill>
                          <a:effectLst/>
                          <a:latin typeface="Calibri" panose="020F0502020204030204" pitchFamily="34" charset="0"/>
                        </a:rPr>
                        <a:t>1</a:t>
                      </a:r>
                    </a:p>
                  </a:txBody>
                  <a:tcPr marL="5419" marR="5419" marT="54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2600" b="0" i="0" u="none" strike="noStrike" dirty="0">
                        <a:solidFill>
                          <a:srgbClr val="000000"/>
                        </a:solidFill>
                        <a:effectLst/>
                        <a:latin typeface="Calibri" panose="020F0502020204030204" pitchFamily="34" charset="0"/>
                      </a:endParaRPr>
                    </a:p>
                  </a:txBody>
                  <a:tcPr marL="5419" marR="5419" marT="5419"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395563">
                <a:tc>
                  <a:txBody>
                    <a:bodyPr/>
                    <a:lstStyle/>
                    <a:p>
                      <a:pPr algn="l" fontAlgn="b"/>
                      <a:r>
                        <a:rPr lang="en-US" sz="2600" b="1" i="0" u="none" strike="noStrike">
                          <a:solidFill>
                            <a:srgbClr val="000000"/>
                          </a:solidFill>
                          <a:effectLst/>
                          <a:latin typeface="Calibri" panose="020F0502020204030204" pitchFamily="34" charset="0"/>
                        </a:rPr>
                        <a:t>Grand Total </a:t>
                      </a:r>
                    </a:p>
                  </a:txBody>
                  <a:tcPr marL="5419" marR="5419" marT="54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600" b="1" i="0" u="none" strike="noStrike">
                          <a:solidFill>
                            <a:srgbClr val="000000"/>
                          </a:solidFill>
                          <a:effectLst/>
                          <a:latin typeface="Calibri" panose="020F0502020204030204" pitchFamily="34" charset="0"/>
                        </a:rPr>
                        <a:t> </a:t>
                      </a:r>
                    </a:p>
                  </a:txBody>
                  <a:tcPr marL="5419" marR="5419" marT="54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600" b="1" i="0" u="none" strike="noStrike" dirty="0">
                          <a:solidFill>
                            <a:srgbClr val="000000"/>
                          </a:solidFill>
                          <a:effectLst/>
                          <a:latin typeface="Calibri" panose="020F0502020204030204" pitchFamily="34" charset="0"/>
                        </a:rPr>
                        <a:t>588</a:t>
                      </a:r>
                    </a:p>
                  </a:txBody>
                  <a:tcPr marL="5419" marR="5419" marT="54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bl>
          </a:graphicData>
        </a:graphic>
      </p:graphicFrame>
      <p:sp>
        <p:nvSpPr>
          <p:cNvPr id="5" name="Rectangle 4">
            <a:extLst>
              <a:ext uri="{FF2B5EF4-FFF2-40B4-BE49-F238E27FC236}">
                <a16:creationId xmlns:a16="http://schemas.microsoft.com/office/drawing/2014/main" xmlns="" id="{1702947F-92B6-4F33-8323-226C3A7DB71F}"/>
              </a:ext>
            </a:extLst>
          </p:cNvPr>
          <p:cNvSpPr/>
          <p:nvPr/>
        </p:nvSpPr>
        <p:spPr>
          <a:xfrm>
            <a:off x="6231731" y="24495"/>
            <a:ext cx="3426131" cy="646331"/>
          </a:xfrm>
          <a:prstGeom prst="rect">
            <a:avLst/>
          </a:prstGeom>
        </p:spPr>
        <p:txBody>
          <a:bodyPr wrap="none">
            <a:spAutoFit/>
          </a:bodyPr>
          <a:lstStyle/>
          <a:p>
            <a:r>
              <a:rPr lang="en-US" dirty="0">
                <a:solidFill>
                  <a:schemeClr val="accent1">
                    <a:lumMod val="50000"/>
                  </a:schemeClr>
                </a:solidFill>
              </a:rPr>
              <a:t>RESPONDENTS</a:t>
            </a:r>
            <a:endParaRPr lang="en-US" dirty="0"/>
          </a:p>
        </p:txBody>
      </p:sp>
    </p:spTree>
    <p:extLst>
      <p:ext uri="{BB962C8B-B14F-4D97-AF65-F5344CB8AC3E}">
        <p14:creationId xmlns:p14="http://schemas.microsoft.com/office/powerpoint/2010/main" val="360282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826" y="1517227"/>
            <a:ext cx="13871787" cy="1885244"/>
          </a:xfrm>
        </p:spPr>
        <p:txBody>
          <a:bodyPr>
            <a:normAutofit/>
          </a:bodyPr>
          <a:lstStyle/>
          <a:p>
            <a:r>
              <a:rPr lang="en-US" sz="3413" b="1" dirty="0"/>
              <a:t>Does your institution have a prescribed policy on regional accreditation requirements for admission and transfer-of-credit purposes? </a:t>
            </a:r>
            <a:endParaRPr lang="en-US" sz="3413" dirty="0">
              <a:solidFill>
                <a:schemeClr val="accent1">
                  <a:lumMod val="50000"/>
                </a:schemeClr>
              </a:solidFill>
            </a:endParaRPr>
          </a:p>
        </p:txBody>
      </p:sp>
      <p:pic>
        <p:nvPicPr>
          <p:cNvPr id="3" name="Picture 2"/>
          <p:cNvPicPr>
            <a:picLocks noChangeAspect="1"/>
          </p:cNvPicPr>
          <p:nvPr/>
        </p:nvPicPr>
        <p:blipFill>
          <a:blip r:embed="rId2"/>
          <a:stretch>
            <a:fillRect/>
          </a:stretch>
        </p:blipFill>
        <p:spPr>
          <a:xfrm>
            <a:off x="1842611" y="3467947"/>
            <a:ext cx="12896427" cy="5686764"/>
          </a:xfrm>
          <a:prstGeom prst="rect">
            <a:avLst/>
          </a:prstGeom>
        </p:spPr>
      </p:pic>
      <p:sp>
        <p:nvSpPr>
          <p:cNvPr id="6" name="TextBox 5"/>
          <p:cNvSpPr txBox="1"/>
          <p:nvPr/>
        </p:nvSpPr>
        <p:spPr>
          <a:xfrm>
            <a:off x="7152905" y="4551680"/>
            <a:ext cx="8886613" cy="1667957"/>
          </a:xfrm>
          <a:prstGeom prst="rect">
            <a:avLst/>
          </a:prstGeom>
          <a:solidFill>
            <a:schemeClr val="accent1"/>
          </a:solidFill>
          <a:ln>
            <a:solidFill>
              <a:schemeClr val="accent1"/>
            </a:solidFill>
          </a:ln>
        </p:spPr>
        <p:txBody>
          <a:bodyPr wrap="square" rtlCol="0">
            <a:spAutoFit/>
          </a:bodyPr>
          <a:lstStyle/>
          <a:p>
            <a:pPr lvl="0"/>
            <a:r>
              <a:rPr lang="en-US" sz="3413" b="1" i="1" dirty="0">
                <a:solidFill>
                  <a:schemeClr val="bg1"/>
                </a:solidFill>
                <a:latin typeface="Calibri" panose="020F0502020204030204" pitchFamily="34" charset="0"/>
              </a:rPr>
              <a:t>Comprehensive institutions are more likely than other types of institutions to have a prescribed policy </a:t>
            </a:r>
          </a:p>
        </p:txBody>
      </p:sp>
    </p:spTree>
    <p:extLst>
      <p:ext uri="{BB962C8B-B14F-4D97-AF65-F5344CB8AC3E}">
        <p14:creationId xmlns:p14="http://schemas.microsoft.com/office/powerpoint/2010/main" val="375066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5_Custom Design">
  <a:themeElements>
    <a:clrScheme name="AC18 2">
      <a:dk1>
        <a:srgbClr val="1A1918"/>
      </a:dk1>
      <a:lt1>
        <a:srgbClr val="FFFFFF"/>
      </a:lt1>
      <a:dk2>
        <a:srgbClr val="0076BD"/>
      </a:dk2>
      <a:lt2>
        <a:srgbClr val="E7E6E6"/>
      </a:lt2>
      <a:accent1>
        <a:srgbClr val="142A50"/>
      </a:accent1>
      <a:accent2>
        <a:srgbClr val="719348"/>
      </a:accent2>
      <a:accent3>
        <a:srgbClr val="DC442B"/>
      </a:accent3>
      <a:accent4>
        <a:srgbClr val="BC2431"/>
      </a:accent4>
      <a:accent5>
        <a:srgbClr val="2E2766"/>
      </a:accent5>
      <a:accent6>
        <a:srgbClr val="F6A81A"/>
      </a:accent6>
      <a:hlink>
        <a:srgbClr val="257050"/>
      </a:hlink>
      <a:folHlink>
        <a:srgbClr val="1598D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7AFAFDAC-5403-C94A-BF3F-F15A4858F611}" vid="{115B61C7-8490-824E-87A9-5F3514E05715}"/>
    </a:ext>
  </a:extLst>
</a:theme>
</file>

<file path=ppt/theme/theme2.xml><?xml version="1.0" encoding="utf-8"?>
<a:theme xmlns:a="http://schemas.openxmlformats.org/drawingml/2006/main" name="2_Custom Design">
  <a:themeElements>
    <a:clrScheme name="AC18 2">
      <a:dk1>
        <a:srgbClr val="1A1918"/>
      </a:dk1>
      <a:lt1>
        <a:srgbClr val="FFFFFF"/>
      </a:lt1>
      <a:dk2>
        <a:srgbClr val="0076BD"/>
      </a:dk2>
      <a:lt2>
        <a:srgbClr val="E7E6E6"/>
      </a:lt2>
      <a:accent1>
        <a:srgbClr val="142A50"/>
      </a:accent1>
      <a:accent2>
        <a:srgbClr val="719348"/>
      </a:accent2>
      <a:accent3>
        <a:srgbClr val="DC442B"/>
      </a:accent3>
      <a:accent4>
        <a:srgbClr val="BC2431"/>
      </a:accent4>
      <a:accent5>
        <a:srgbClr val="2E2766"/>
      </a:accent5>
      <a:accent6>
        <a:srgbClr val="F6A81A"/>
      </a:accent6>
      <a:hlink>
        <a:srgbClr val="257050"/>
      </a:hlink>
      <a:folHlink>
        <a:srgbClr val="1598D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7AFAFDAC-5403-C94A-BF3F-F15A4858F611}" vid="{A955214E-4AB2-AA4A-8BD5-37830AE0E8D1}"/>
    </a:ext>
  </a:ext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AC18_PresentationTemplate_widescreen_orangegreen</Template>
  <TotalTime>641</TotalTime>
  <Words>2038</Words>
  <Application>Microsoft Office PowerPoint</Application>
  <PresentationFormat>Custom</PresentationFormat>
  <Paragraphs>332</Paragraphs>
  <Slides>47</Slides>
  <Notes>12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47</vt:i4>
      </vt:variant>
    </vt:vector>
  </HeadingPairs>
  <TitlesOfParts>
    <vt:vector size="60" baseType="lpstr">
      <vt:lpstr>.AppleSystemUIFont</vt:lpstr>
      <vt:lpstr>Avenir</vt:lpstr>
      <vt:lpstr>Helvetica  </vt:lpstr>
      <vt:lpstr>Helvetica Light</vt:lpstr>
      <vt:lpstr>ヒラギノ角ゴ Pro W3</vt:lpstr>
      <vt:lpstr>Americana XBd BT</vt:lpstr>
      <vt:lpstr>Arial</vt:lpstr>
      <vt:lpstr>Arial Black</vt:lpstr>
      <vt:lpstr>Calibri</vt:lpstr>
      <vt:lpstr>Calibri Light</vt:lpstr>
      <vt:lpstr>Wingdings</vt:lpstr>
      <vt:lpstr>5_Custom Design</vt:lpstr>
      <vt:lpstr>2_Custom Design</vt:lpstr>
      <vt:lpstr>An Evaluator’s Guide to Institutional Recognition and Accreditation</vt:lpstr>
      <vt:lpstr>PowerPoint Presentation</vt:lpstr>
      <vt:lpstr>Association of International Credential Evaluators (AICE)</vt:lpstr>
      <vt:lpstr>Regional vs. National vs. Specialized vs. Programmatic accreditation in the United States</vt:lpstr>
      <vt:lpstr>PowerPoint Presentation</vt:lpstr>
      <vt:lpstr>Regional vs. National vs. Specialized vs. Programmatic accreditation in the United States</vt:lpstr>
      <vt:lpstr>AACRAO-AICE Survey 2018</vt:lpstr>
      <vt:lpstr>PowerPoint Presentation</vt:lpstr>
      <vt:lpstr>Does your institution have a prescribed policy on regional accreditation requirements for admission and transfer-of-credit purposes? </vt:lpstr>
      <vt:lpstr>According to your institution's current practice/guidelines, would a foreign institution's recognition by a national ministry of education be equivalent to regional academic accreditation in the United States? </vt:lpstr>
      <vt:lpstr>According to your institution's current practice/guidelines, would a foreign institution's recognition by a national government board or body overseeing professional training or employment be equivalent to regional academic accreditation in the United States? </vt:lpstr>
      <vt:lpstr>According to your institution's current practice/guidelines, would a foreign institution's recognition by a national government board or body overseeing specific professional sectors (Health/Agriculture/Defense/etc.) be equivalent to regional academic accreditation in the United States? </vt:lpstr>
      <vt:lpstr>According to your institution's current practice/guidelines, would a foreign institution's recognition by a non-governmental organization, such as a private or corporate quality assurance or accreditation organization be equivalent to regional academic accreditation in the United States? </vt:lpstr>
      <vt:lpstr>According to your institution's current practice/guidelines, would a foreign institution's recognition by a governmental board of a foreign government (outside of where the institution is geographically located) be equivalent to regional academic accreditation in the United States? </vt:lpstr>
      <vt:lpstr>For admission purposes, which office at your institution is responsible for determining whether students' foreign education comes from an accredited school? </vt:lpstr>
      <vt:lpstr>For transfer-of-credit purposes, which office at your institution is responsible for determining whether students' foreign education comes from an accredited school? </vt:lpstr>
      <vt:lpstr>Are you aware of any exceptions to regional accreditation requirements for admission or transfer-of-credit purposes which your institution makes? </vt:lpstr>
      <vt:lpstr>What are the known exceptions to regional accreditation requirements for admission of transfer-of-credit purposes? </vt:lpstr>
      <vt:lpstr>What are the known exceptions to regional accreditation requirements for admission of transfer-of-credit purposes? </vt:lpstr>
      <vt:lpstr>PowerPoint Presentation</vt:lpstr>
      <vt:lpstr>Popular resources for determining recognition status/ accreditation of foreign institutions</vt:lpstr>
      <vt:lpstr>PowerPoint Presentation</vt:lpstr>
      <vt:lpstr>PowerPoint Presentation</vt:lpstr>
      <vt:lpstr>PowerPoint Presentation</vt:lpstr>
      <vt:lpstr>PowerPoint Presentation</vt:lpstr>
      <vt:lpstr>PowerPoint Presentation</vt:lpstr>
      <vt:lpstr>Examination Boards – West African Examinations Council</vt:lpstr>
      <vt:lpstr>PowerPoint Presentation</vt:lpstr>
      <vt:lpstr>Popular resources for determining recognition status/ accreditation of foreign institutions</vt:lpstr>
      <vt:lpstr>Popular resources for determining recognition status/ accreditation of foreign institutions</vt:lpstr>
      <vt:lpstr>Challenges from Various Countries/ Regions</vt:lpstr>
      <vt:lpstr>India – UGC vs AICTE  University Grants Commission:</vt:lpstr>
      <vt:lpstr>PowerPoint Presentation</vt:lpstr>
      <vt:lpstr>PowerPoint Presentation</vt:lpstr>
      <vt:lpstr>India – UGC vs. AICTE All India Council for Technical Education</vt:lpstr>
      <vt:lpstr>PowerPoint Presentation</vt:lpstr>
      <vt:lpstr>Challenges from Various Countries/ Regions</vt:lpstr>
      <vt:lpstr>PowerPoint Presentation</vt:lpstr>
      <vt:lpstr>PowerPoint Presentation</vt:lpstr>
      <vt:lpstr>PowerPoint Presentation</vt:lpstr>
      <vt:lpstr>Diploma Mills and challenges with inauthentic institutional recognition</vt:lpstr>
      <vt:lpstr>Recognizing Diploma and Accreditation Mills</vt:lpstr>
      <vt:lpstr>It’s not just the credential evaluator’s problem </vt:lpstr>
      <vt:lpstr>Admission and transfer-of-credit requirements pertaining to institutional recognition.</vt:lpstr>
      <vt:lpstr>Admission and transfer-of-credit requirements pertaining to institutional recognition.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TITLE FONT IS ARIAL AT 60 PTS. IT ALLOWS UP TO FOUR ROWS OF TEXT.</dc:title>
  <dc:creator>Claudia Guintu</dc:creator>
  <cp:lastModifiedBy>Alexander Agafonov</cp:lastModifiedBy>
  <cp:revision>58</cp:revision>
  <cp:lastPrinted>2017-03-02T19:22:32Z</cp:lastPrinted>
  <dcterms:created xsi:type="dcterms:W3CDTF">2017-09-07T15:06:09Z</dcterms:created>
  <dcterms:modified xsi:type="dcterms:W3CDTF">2018-05-29T23:44:13Z</dcterms:modified>
</cp:coreProperties>
</file>